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D8CE"/>
    <a:srgbClr val="C127AF"/>
    <a:srgbClr val="3A1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28367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17185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90328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18963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2397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201246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52831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25410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19268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95024D3-0CC5-42FF-B862-2A19C2C1EC20}" type="datetimeFigureOut">
              <a:rPr lang="es-ES" smtClean="0"/>
              <a:t>11/05/2020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78396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95024D3-0CC5-42FF-B862-2A19C2C1EC20}" type="datetimeFigureOut">
              <a:rPr lang="es-ES" smtClean="0"/>
              <a:t>11/05/2020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84750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95024D3-0CC5-42FF-B862-2A19C2C1EC20}" type="datetimeFigureOut">
              <a:rPr lang="es-ES" smtClean="0"/>
              <a:t>11/05/2020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268936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95024D3-0CC5-42FF-B862-2A19C2C1EC20}" type="datetimeFigureOut">
              <a:rPr lang="es-ES" smtClean="0"/>
              <a:t>11/05/2020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8462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024D3-0CC5-42FF-B862-2A19C2C1EC20}" type="datetimeFigureOut">
              <a:rPr lang="es-ES" smtClean="0"/>
              <a:t>11/05/2020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162346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95024D3-0CC5-42FF-B862-2A19C2C1EC20}" type="datetimeFigureOut">
              <a:rPr lang="es-ES" smtClean="0"/>
              <a:t>11/05/2020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34558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95024D3-0CC5-42FF-B862-2A19C2C1EC20}" type="datetimeFigureOut">
              <a:rPr lang="es-ES" smtClean="0"/>
              <a:t>11/05/2020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42E4A70-2FD8-4508-B745-061F0A6D64DF}" type="slidenum">
              <a:rPr lang="es-ES" smtClean="0"/>
              <a:t>‹Nº›</a:t>
            </a:fld>
            <a:endParaRPr lang="es-ES"/>
          </a:p>
        </p:txBody>
      </p:sp>
    </p:spTree>
    <p:extLst>
      <p:ext uri="{BB962C8B-B14F-4D97-AF65-F5344CB8AC3E}">
        <p14:creationId xmlns:p14="http://schemas.microsoft.com/office/powerpoint/2010/main" val="197152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5024D3-0CC5-42FF-B862-2A19C2C1EC20}" type="datetimeFigureOut">
              <a:rPr lang="es-ES" smtClean="0"/>
              <a:t>11/05/2020</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42E4A70-2FD8-4508-B745-061F0A6D64DF}" type="slidenum">
              <a:rPr lang="es-ES" smtClean="0"/>
              <a:t>‹Nº›</a:t>
            </a:fld>
            <a:endParaRPr lang="es-ES"/>
          </a:p>
        </p:txBody>
      </p:sp>
    </p:spTree>
    <p:extLst>
      <p:ext uri="{BB962C8B-B14F-4D97-AF65-F5344CB8AC3E}">
        <p14:creationId xmlns:p14="http://schemas.microsoft.com/office/powerpoint/2010/main" val="2459574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422"/>
            <a:ext cx="12192001" cy="7073421"/>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02" y="-215422"/>
            <a:ext cx="753414" cy="756777"/>
          </a:xfrm>
          <a:prstGeom prst="rect">
            <a:avLst/>
          </a:prstGeom>
        </p:spPr>
      </p:pic>
      <p:sp>
        <p:nvSpPr>
          <p:cNvPr id="6" name="CuadroTexto 5"/>
          <p:cNvSpPr txBox="1"/>
          <p:nvPr/>
        </p:nvSpPr>
        <p:spPr>
          <a:xfrm>
            <a:off x="2170090" y="851380"/>
            <a:ext cx="7851820" cy="3139321"/>
          </a:xfrm>
          <a:prstGeom prst="rect">
            <a:avLst/>
          </a:prstGeom>
          <a:noFill/>
        </p:spPr>
        <p:txBody>
          <a:bodyPr wrap="square" rtlCol="0">
            <a:spAutoFit/>
          </a:bodyPr>
          <a:lstStyle/>
          <a:p>
            <a:pPr algn="ctr"/>
            <a:r>
              <a:rPr lang="es-CL" sz="6600" b="1" dirty="0" smtClean="0">
                <a:latin typeface="Brush Script MT" panose="03060802040406070304" pitchFamily="66" charset="0"/>
              </a:rPr>
              <a:t>Unidad I:</a:t>
            </a:r>
          </a:p>
          <a:p>
            <a:pPr algn="ctr"/>
            <a:r>
              <a:rPr lang="es-CL" sz="6600" b="1" dirty="0" smtClean="0">
                <a:latin typeface="Brush Script MT" panose="03060802040406070304" pitchFamily="66" charset="0"/>
              </a:rPr>
              <a:t>Grabado y Libro de Artistas</a:t>
            </a:r>
            <a:r>
              <a:rPr lang="es-CL" sz="5400" b="1" dirty="0" smtClean="0">
                <a:latin typeface="Brush Script MT" panose="03060802040406070304" pitchFamily="66" charset="0"/>
              </a:rPr>
              <a:t>.</a:t>
            </a:r>
          </a:p>
        </p:txBody>
      </p:sp>
      <p:sp>
        <p:nvSpPr>
          <p:cNvPr id="7" name="CuadroTexto 6"/>
          <p:cNvSpPr txBox="1"/>
          <p:nvPr/>
        </p:nvSpPr>
        <p:spPr>
          <a:xfrm>
            <a:off x="321972" y="6297769"/>
            <a:ext cx="11384924" cy="369332"/>
          </a:xfrm>
          <a:prstGeom prst="rect">
            <a:avLst/>
          </a:prstGeom>
          <a:noFill/>
        </p:spPr>
        <p:txBody>
          <a:bodyPr wrap="square" rtlCol="0">
            <a:spAutoFit/>
          </a:bodyPr>
          <a:lstStyle/>
          <a:p>
            <a:pPr algn="ctr"/>
            <a:r>
              <a:rPr lang="es-CL" dirty="0" smtClean="0">
                <a:solidFill>
                  <a:schemeClr val="bg1"/>
                </a:solidFill>
              </a:rPr>
              <a:t>Nombre de la Profesora: María Paz Fuentes. Asignatura: Artes Visuales. Curso: I ° medio.</a:t>
            </a:r>
            <a:endParaRPr lang="es-ES" dirty="0">
              <a:solidFill>
                <a:schemeClr val="bg1"/>
              </a:solidFill>
            </a:endParaRPr>
          </a:p>
        </p:txBody>
      </p:sp>
      <p:sp>
        <p:nvSpPr>
          <p:cNvPr id="8" name="CuadroTexto 7"/>
          <p:cNvSpPr txBox="1"/>
          <p:nvPr/>
        </p:nvSpPr>
        <p:spPr>
          <a:xfrm>
            <a:off x="6014434" y="4549671"/>
            <a:ext cx="3863662" cy="1015663"/>
          </a:xfrm>
          <a:prstGeom prst="rect">
            <a:avLst/>
          </a:prstGeom>
          <a:noFill/>
        </p:spPr>
        <p:txBody>
          <a:bodyPr wrap="square" rtlCol="0">
            <a:spAutoFit/>
          </a:bodyPr>
          <a:lstStyle/>
          <a:p>
            <a:pPr algn="ctr"/>
            <a:r>
              <a:rPr lang="es-CL" sz="6000" dirty="0" smtClean="0">
                <a:latin typeface="Brush Script MT" panose="03060802040406070304" pitchFamily="66" charset="0"/>
              </a:rPr>
              <a:t>Guía N° 4</a:t>
            </a:r>
            <a:endParaRPr lang="es-ES" sz="6000" dirty="0">
              <a:latin typeface="Brush Script MT" panose="03060802040406070304" pitchFamily="66" charset="0"/>
            </a:endParaRPr>
          </a:p>
        </p:txBody>
      </p:sp>
    </p:spTree>
    <p:extLst>
      <p:ext uri="{BB962C8B-B14F-4D97-AF65-F5344CB8AC3E}">
        <p14:creationId xmlns:p14="http://schemas.microsoft.com/office/powerpoint/2010/main" val="406755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63826" y="318052"/>
            <a:ext cx="8799444" cy="3046988"/>
          </a:xfrm>
          <a:prstGeom prst="rect">
            <a:avLst/>
          </a:prstGeom>
          <a:noFill/>
        </p:spPr>
        <p:txBody>
          <a:bodyPr wrap="square" rtlCol="0">
            <a:spAutoFit/>
          </a:bodyPr>
          <a:lstStyle/>
          <a:p>
            <a:r>
              <a:rPr lang="es-CL" sz="3200" dirty="0" smtClean="0">
                <a:solidFill>
                  <a:srgbClr val="FFC000"/>
                </a:solidFill>
                <a:latin typeface="Brush Script MT" panose="03060802040406070304" pitchFamily="66" charset="0"/>
              </a:rPr>
              <a:t>El grabado barroco del siglo XVII.</a:t>
            </a:r>
          </a:p>
          <a:p>
            <a:endParaRPr lang="es-CL" sz="3200" dirty="0">
              <a:solidFill>
                <a:srgbClr val="FFC000"/>
              </a:solidFill>
              <a:latin typeface="Brush Script MT" panose="03060802040406070304" pitchFamily="66" charset="0"/>
            </a:endParaRPr>
          </a:p>
          <a:p>
            <a:pPr algn="ctr"/>
            <a:r>
              <a:rPr lang="es-CL" sz="3200" dirty="0" smtClean="0">
                <a:solidFill>
                  <a:srgbClr val="FFC000"/>
                </a:solidFill>
                <a:latin typeface="Brush Script MT" panose="03060802040406070304" pitchFamily="66" charset="0"/>
              </a:rPr>
              <a:t>     </a:t>
            </a:r>
            <a:r>
              <a:rPr lang="es-CL" sz="3200" dirty="0" smtClean="0">
                <a:latin typeface="Arial Narrow" panose="020B0606020202030204" pitchFamily="34" charset="0"/>
              </a:rPr>
              <a:t> </a:t>
            </a:r>
            <a:r>
              <a:rPr lang="es-CL" dirty="0" smtClean="0">
                <a:latin typeface="Arial Narrow" panose="020B0606020202030204" pitchFamily="34" charset="0"/>
              </a:rPr>
              <a:t>*La talla dulce y el aguafuerte estaban representados en </a:t>
            </a:r>
            <a:r>
              <a:rPr lang="es-CL" b="1" dirty="0" smtClean="0">
                <a:latin typeface="Arial Narrow" panose="020B0606020202030204" pitchFamily="34" charset="0"/>
              </a:rPr>
              <a:t>Francia </a:t>
            </a:r>
            <a:r>
              <a:rPr lang="es-CL" dirty="0" smtClean="0">
                <a:latin typeface="Arial Narrow" panose="020B0606020202030204" pitchFamily="34" charset="0"/>
              </a:rPr>
              <a:t>por la obra de</a:t>
            </a:r>
          </a:p>
          <a:p>
            <a:pPr algn="ctr"/>
            <a:r>
              <a:rPr lang="es-CL" dirty="0" smtClean="0">
                <a:latin typeface="Arial Narrow" panose="020B0606020202030204" pitchFamily="34" charset="0"/>
              </a:rPr>
              <a:t> </a:t>
            </a:r>
            <a:r>
              <a:rPr lang="es-CL" b="1" dirty="0" smtClean="0">
                <a:latin typeface="Arial Narrow" panose="020B0606020202030204" pitchFamily="34" charset="0"/>
              </a:rPr>
              <a:t>Robert Nateuil y Jacques Collot</a:t>
            </a:r>
            <a:r>
              <a:rPr lang="es-CL" b="1" dirty="0" smtClean="0">
                <a:solidFill>
                  <a:srgbClr val="FFC000"/>
                </a:solidFill>
                <a:latin typeface="Brush Script MT" panose="03060802040406070304" pitchFamily="66" charset="0"/>
              </a:rPr>
              <a:t>. </a:t>
            </a:r>
            <a:r>
              <a:rPr lang="es-CL" sz="3200" dirty="0" smtClean="0">
                <a:solidFill>
                  <a:srgbClr val="FFC000"/>
                </a:solidFill>
                <a:latin typeface="Brush Script MT" panose="03060802040406070304" pitchFamily="66" charset="0"/>
              </a:rPr>
              <a:t>   </a:t>
            </a:r>
          </a:p>
          <a:p>
            <a:endParaRPr lang="es-CL" sz="3200" dirty="0">
              <a:solidFill>
                <a:srgbClr val="FFC000"/>
              </a:solidFill>
              <a:latin typeface="Brush Script MT" panose="03060802040406070304" pitchFamily="66" charset="0"/>
            </a:endParaRPr>
          </a:p>
          <a:p>
            <a:r>
              <a:rPr lang="es-CL" sz="3200" dirty="0" smtClean="0">
                <a:solidFill>
                  <a:srgbClr val="FFC000"/>
                </a:solidFill>
                <a:latin typeface="Brush Script MT" panose="03060802040406070304" pitchFamily="66" charset="0"/>
              </a:rPr>
              <a:t>   </a:t>
            </a:r>
            <a:endParaRPr lang="es-ES" sz="3200" dirty="0">
              <a:solidFill>
                <a:srgbClr val="FFC000"/>
              </a:solidFill>
              <a:latin typeface="Brush Script MT" panose="03060802040406070304" pitchFamily="66" charset="0"/>
            </a:endParaRPr>
          </a:p>
        </p:txBody>
      </p:sp>
      <p:pic>
        <p:nvPicPr>
          <p:cNvPr id="6" name="Imagen 5"/>
          <p:cNvPicPr>
            <a:picLocks noChangeAspect="1"/>
          </p:cNvPicPr>
          <p:nvPr/>
        </p:nvPicPr>
        <p:blipFill>
          <a:blip r:embed="rId2"/>
          <a:stretch>
            <a:fillRect/>
          </a:stretch>
        </p:blipFill>
        <p:spPr>
          <a:xfrm>
            <a:off x="1540374" y="2601685"/>
            <a:ext cx="2479720" cy="3174041"/>
          </a:xfrm>
          <a:prstGeom prst="rect">
            <a:avLst/>
          </a:prstGeom>
          <a:ln>
            <a:noFill/>
          </a:ln>
          <a:effectLst>
            <a:innerShdw blurRad="63500" dist="50800" dir="8100000">
              <a:prstClr val="black">
                <a:alpha val="50000"/>
              </a:prstClr>
            </a:inn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 name="Imagen 6"/>
          <p:cNvPicPr>
            <a:picLocks noChangeAspect="1"/>
          </p:cNvPicPr>
          <p:nvPr/>
        </p:nvPicPr>
        <p:blipFill>
          <a:blip r:embed="rId3"/>
          <a:stretch>
            <a:fillRect/>
          </a:stretch>
        </p:blipFill>
        <p:spPr>
          <a:xfrm>
            <a:off x="5004901" y="2601686"/>
            <a:ext cx="3174041" cy="3174041"/>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9" name="CuadroTexto 8"/>
          <p:cNvSpPr txBox="1"/>
          <p:nvPr/>
        </p:nvSpPr>
        <p:spPr>
          <a:xfrm rot="19868468">
            <a:off x="1542037" y="5984547"/>
            <a:ext cx="2534800" cy="369332"/>
          </a:xfrm>
          <a:prstGeom prst="rect">
            <a:avLst/>
          </a:prstGeom>
          <a:noFill/>
          <a:ln w="34925">
            <a:noFill/>
          </a:ln>
          <a:effectLst>
            <a:innerShdw blurRad="63500" dist="50800" dir="16200000">
              <a:prstClr val="black">
                <a:alpha val="50000"/>
              </a:prstClr>
            </a:inn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es-CL" dirty="0" smtClean="0">
                <a:latin typeface="Arial Narrow" panose="020B0606020202030204" pitchFamily="34" charset="0"/>
              </a:rPr>
              <a:t>Robert Nateuil</a:t>
            </a:r>
            <a:r>
              <a:rPr lang="es-CL" dirty="0" smtClean="0"/>
              <a:t>.</a:t>
            </a:r>
            <a:endParaRPr lang="es-ES" dirty="0"/>
          </a:p>
        </p:txBody>
      </p:sp>
      <p:sp>
        <p:nvSpPr>
          <p:cNvPr id="10" name="CuadroTexto 9"/>
          <p:cNvSpPr txBox="1"/>
          <p:nvPr/>
        </p:nvSpPr>
        <p:spPr>
          <a:xfrm>
            <a:off x="5004901" y="5963478"/>
            <a:ext cx="2482577" cy="369332"/>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square" rtlCol="0">
            <a:spAutoFit/>
          </a:bodyPr>
          <a:lstStyle/>
          <a:p>
            <a:pPr algn="ctr"/>
            <a:r>
              <a:rPr lang="es-CL" dirty="0" smtClean="0">
                <a:latin typeface="Arial Narrow" panose="020B0606020202030204" pitchFamily="34" charset="0"/>
              </a:rPr>
              <a:t>Jacques Collot</a:t>
            </a:r>
            <a:r>
              <a:rPr lang="es-CL" dirty="0" smtClean="0"/>
              <a:t>.</a:t>
            </a:r>
            <a:endParaRPr lang="es-ES" dirty="0"/>
          </a:p>
        </p:txBody>
      </p:sp>
    </p:spTree>
    <p:extLst>
      <p:ext uri="{BB962C8B-B14F-4D97-AF65-F5344CB8AC3E}">
        <p14:creationId xmlns:p14="http://schemas.microsoft.com/office/powerpoint/2010/main" val="2577810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dirty="0" smtClean="0">
                <a:solidFill>
                  <a:schemeClr val="accent5">
                    <a:lumMod val="75000"/>
                  </a:schemeClr>
                </a:solidFill>
                <a:latin typeface="Brush Script MT" panose="03060802040406070304" pitchFamily="66" charset="0"/>
              </a:rPr>
              <a:t>Grabado del siglo XVIII </a:t>
            </a:r>
            <a:r>
              <a:rPr lang="es-CL" dirty="0" smtClean="0">
                <a:solidFill>
                  <a:schemeClr val="accent5">
                    <a:lumMod val="75000"/>
                  </a:schemeClr>
                </a:solidFill>
                <a:latin typeface="Brush Script MT" panose="03060802040406070304" pitchFamily="66" charset="0"/>
              </a:rPr>
              <a:t> y  </a:t>
            </a:r>
            <a:r>
              <a:rPr lang="es-CL" dirty="0" smtClean="0">
                <a:solidFill>
                  <a:schemeClr val="accent5">
                    <a:lumMod val="75000"/>
                  </a:schemeClr>
                </a:solidFill>
                <a:latin typeface="Brush Script MT" panose="03060802040406070304" pitchFamily="66" charset="0"/>
              </a:rPr>
              <a:t>XIX.</a:t>
            </a:r>
            <a:endParaRPr lang="es-ES" dirty="0">
              <a:solidFill>
                <a:schemeClr val="accent5">
                  <a:lumMod val="75000"/>
                </a:schemeClr>
              </a:solidFill>
              <a:latin typeface="Brush Script MT" panose="03060802040406070304" pitchFamily="66" charset="0"/>
            </a:endParaRPr>
          </a:p>
        </p:txBody>
      </p:sp>
      <p:sp>
        <p:nvSpPr>
          <p:cNvPr id="5" name="CuadroTexto 4"/>
          <p:cNvSpPr txBox="1"/>
          <p:nvPr/>
        </p:nvSpPr>
        <p:spPr>
          <a:xfrm>
            <a:off x="477078" y="1669774"/>
            <a:ext cx="9024731" cy="923330"/>
          </a:xfrm>
          <a:prstGeom prst="rect">
            <a:avLst/>
          </a:prstGeom>
          <a:noFill/>
        </p:spPr>
        <p:txBody>
          <a:bodyPr wrap="square" rtlCol="0">
            <a:spAutoFit/>
          </a:bodyPr>
          <a:lstStyle/>
          <a:p>
            <a:pPr algn="ctr"/>
            <a:r>
              <a:rPr lang="es-CL" b="1" dirty="0" smtClean="0">
                <a:latin typeface="Arial Narrow" panose="020B0606020202030204" pitchFamily="34" charset="0"/>
              </a:rPr>
              <a:t>Francisco de Goya </a:t>
            </a:r>
            <a:r>
              <a:rPr lang="es-CL" dirty="0" smtClean="0">
                <a:latin typeface="Arial Narrow" panose="020B0606020202030204" pitchFamily="34" charset="0"/>
              </a:rPr>
              <a:t>fue el grabador más </a:t>
            </a:r>
            <a:r>
              <a:rPr lang="es-CL" dirty="0" smtClean="0">
                <a:latin typeface="Arial Narrow" panose="020B0606020202030204" pitchFamily="34" charset="0"/>
              </a:rPr>
              <a:t>importante </a:t>
            </a:r>
            <a:r>
              <a:rPr lang="es-CL" dirty="0" smtClean="0">
                <a:latin typeface="Arial Narrow" panose="020B0606020202030204" pitchFamily="34" charset="0"/>
              </a:rPr>
              <a:t>de la historia del </a:t>
            </a:r>
            <a:r>
              <a:rPr lang="es-CL" dirty="0" smtClean="0">
                <a:latin typeface="Arial Narrow" panose="020B0606020202030204" pitchFamily="34" charset="0"/>
              </a:rPr>
              <a:t>arte </a:t>
            </a:r>
            <a:r>
              <a:rPr lang="es-CL" dirty="0" smtClean="0">
                <a:latin typeface="Arial Narrow" panose="020B0606020202030204" pitchFamily="34" charset="0"/>
              </a:rPr>
              <a:t>español, le sedujo el poder de difusión que ofrecía las nuevas técnicas de grabado. Que en su momento era el único medio de reproducción masiva de imágenes con la localidad.</a:t>
            </a:r>
            <a:endParaRPr lang="es-ES" b="1" dirty="0">
              <a:latin typeface="Arial Narrow" panose="020B0606020202030204" pitchFamily="34" charset="0"/>
            </a:endParaRPr>
          </a:p>
        </p:txBody>
      </p:sp>
      <p:pic>
        <p:nvPicPr>
          <p:cNvPr id="6" name="Imagen 5"/>
          <p:cNvPicPr>
            <a:picLocks noChangeAspect="1"/>
          </p:cNvPicPr>
          <p:nvPr/>
        </p:nvPicPr>
        <p:blipFill>
          <a:blip r:embed="rId2"/>
          <a:stretch>
            <a:fillRect/>
          </a:stretch>
        </p:blipFill>
        <p:spPr>
          <a:xfrm>
            <a:off x="2001077" y="2888218"/>
            <a:ext cx="2623626" cy="32292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Imagen 6"/>
          <p:cNvPicPr>
            <a:picLocks noChangeAspect="1"/>
          </p:cNvPicPr>
          <p:nvPr/>
        </p:nvPicPr>
        <p:blipFill>
          <a:blip r:embed="rId3"/>
          <a:stretch>
            <a:fillRect/>
          </a:stretch>
        </p:blipFill>
        <p:spPr>
          <a:xfrm>
            <a:off x="5971960" y="2888218"/>
            <a:ext cx="3739128" cy="322924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CuadroTexto 8"/>
          <p:cNvSpPr txBox="1"/>
          <p:nvPr/>
        </p:nvSpPr>
        <p:spPr>
          <a:xfrm>
            <a:off x="5971960" y="6420273"/>
            <a:ext cx="3956578" cy="253916"/>
          </a:xfrm>
          <a:prstGeom prst="rect">
            <a:avLst/>
          </a:prstGeom>
          <a:noFill/>
        </p:spPr>
        <p:txBody>
          <a:bodyPr wrap="square" rtlCol="0">
            <a:spAutoFit/>
          </a:bodyPr>
          <a:lstStyle/>
          <a:p>
            <a:r>
              <a:rPr lang="es-CL" sz="1050" dirty="0" smtClean="0">
                <a:latin typeface="Arial Narrow" panose="020B0606020202030204" pitchFamily="34" charset="0"/>
              </a:rPr>
              <a:t>Obra: El sueño de la razón produce monstruos.</a:t>
            </a:r>
            <a:endParaRPr lang="es-ES" sz="1050" dirty="0">
              <a:latin typeface="Arial Narrow" panose="020B0606020202030204" pitchFamily="34" charset="0"/>
            </a:endParaRPr>
          </a:p>
        </p:txBody>
      </p:sp>
      <p:sp>
        <p:nvSpPr>
          <p:cNvPr id="10" name="CuadroTexto 9"/>
          <p:cNvSpPr txBox="1"/>
          <p:nvPr/>
        </p:nvSpPr>
        <p:spPr>
          <a:xfrm>
            <a:off x="2001077" y="6412579"/>
            <a:ext cx="2995927" cy="261610"/>
          </a:xfrm>
          <a:prstGeom prst="rect">
            <a:avLst/>
          </a:prstGeom>
          <a:noFill/>
        </p:spPr>
        <p:txBody>
          <a:bodyPr wrap="square" rtlCol="0">
            <a:spAutoFit/>
          </a:bodyPr>
          <a:lstStyle/>
          <a:p>
            <a:r>
              <a:rPr lang="es-CL" sz="1100" dirty="0" smtClean="0">
                <a:latin typeface="Arial Narrow" panose="020B0606020202030204" pitchFamily="34" charset="0"/>
              </a:rPr>
              <a:t>Francisco de Goya.</a:t>
            </a:r>
            <a:endParaRPr lang="es-ES" sz="1100" dirty="0">
              <a:latin typeface="Arial Narrow" panose="020B0606020202030204" pitchFamily="34" charset="0"/>
            </a:endParaRPr>
          </a:p>
        </p:txBody>
      </p:sp>
    </p:spTree>
    <p:extLst>
      <p:ext uri="{BB962C8B-B14F-4D97-AF65-F5344CB8AC3E}">
        <p14:creationId xmlns:p14="http://schemas.microsoft.com/office/powerpoint/2010/main" val="4104186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dirty="0" smtClean="0">
                <a:solidFill>
                  <a:schemeClr val="accent3"/>
                </a:solidFill>
                <a:latin typeface="Brush Script MT" panose="03060802040406070304" pitchFamily="66" charset="0"/>
              </a:rPr>
              <a:t>Litografías: </a:t>
            </a:r>
            <a:r>
              <a:rPr lang="es-CL" dirty="0" smtClean="0">
                <a:solidFill>
                  <a:schemeClr val="tx1"/>
                </a:solidFill>
                <a:latin typeface="Brush Script MT" panose="03060802040406070304" pitchFamily="66" charset="0"/>
              </a:rPr>
              <a:t>Toros de Burdeos IV, Plaza partida y Toro acosado por lo perros.</a:t>
            </a:r>
            <a:endParaRPr lang="es-ES" dirty="0">
              <a:solidFill>
                <a:schemeClr val="accent5">
                  <a:lumMod val="75000"/>
                </a:schemeClr>
              </a:solidFill>
              <a:latin typeface="Brush Script MT" panose="03060802040406070304" pitchFamily="66" charset="0"/>
            </a:endParaRPr>
          </a:p>
        </p:txBody>
      </p:sp>
      <p:pic>
        <p:nvPicPr>
          <p:cNvPr id="5" name="Imagen 4"/>
          <p:cNvPicPr>
            <a:picLocks noChangeAspect="1"/>
          </p:cNvPicPr>
          <p:nvPr/>
        </p:nvPicPr>
        <p:blipFill>
          <a:blip r:embed="rId2"/>
          <a:stretch>
            <a:fillRect/>
          </a:stretch>
        </p:blipFill>
        <p:spPr>
          <a:xfrm>
            <a:off x="231820" y="2213735"/>
            <a:ext cx="6130344" cy="3448318"/>
          </a:xfrm>
          <a:prstGeom prst="rect">
            <a:avLst/>
          </a:prstGeom>
          <a:effectLst/>
        </p:spPr>
      </p:pic>
      <p:pic>
        <p:nvPicPr>
          <p:cNvPr id="6" name="Imagen 5"/>
          <p:cNvPicPr>
            <a:picLocks noChangeAspect="1"/>
          </p:cNvPicPr>
          <p:nvPr/>
        </p:nvPicPr>
        <p:blipFill>
          <a:blip r:embed="rId3"/>
          <a:stretch>
            <a:fillRect/>
          </a:stretch>
        </p:blipFill>
        <p:spPr>
          <a:xfrm>
            <a:off x="4975668" y="2760701"/>
            <a:ext cx="4748878" cy="3569125"/>
          </a:xfrm>
          <a:prstGeom prst="rect">
            <a:avLst/>
          </a:prstGeom>
        </p:spPr>
      </p:pic>
    </p:spTree>
    <p:extLst>
      <p:ext uri="{BB962C8B-B14F-4D97-AF65-F5344CB8AC3E}">
        <p14:creationId xmlns:p14="http://schemas.microsoft.com/office/powerpoint/2010/main" val="2212513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39651"/>
          </a:xfrm>
        </p:spPr>
        <p:txBody>
          <a:bodyPr>
            <a:normAutofit fontScale="90000"/>
          </a:bodyPr>
          <a:lstStyle/>
          <a:p>
            <a:pPr algn="ctr"/>
            <a:r>
              <a:rPr lang="es-CL" dirty="0" smtClean="0">
                <a:solidFill>
                  <a:srgbClr val="002060"/>
                </a:solidFill>
                <a:latin typeface="Brush Script MT" panose="03060802040406070304" pitchFamily="66" charset="0"/>
              </a:rPr>
              <a:t>Grabados del siglo XX.</a:t>
            </a:r>
            <a:endParaRPr lang="es-ES" dirty="0">
              <a:solidFill>
                <a:srgbClr val="002060"/>
              </a:solidFill>
              <a:latin typeface="Brush Script MT" panose="03060802040406070304" pitchFamily="66" charset="0"/>
            </a:endParaRPr>
          </a:p>
        </p:txBody>
      </p:sp>
      <p:sp>
        <p:nvSpPr>
          <p:cNvPr id="5" name="CuadroTexto 4"/>
          <p:cNvSpPr txBox="1"/>
          <p:nvPr/>
        </p:nvSpPr>
        <p:spPr>
          <a:xfrm>
            <a:off x="677333" y="1442434"/>
            <a:ext cx="8955039" cy="923330"/>
          </a:xfrm>
          <a:prstGeom prst="rect">
            <a:avLst/>
          </a:prstGeom>
          <a:noFill/>
        </p:spPr>
        <p:txBody>
          <a:bodyPr wrap="square" rtlCol="0">
            <a:spAutoFit/>
          </a:bodyPr>
          <a:lstStyle/>
          <a:p>
            <a:pPr algn="ctr"/>
            <a:r>
              <a:rPr lang="es-CL" dirty="0" smtClean="0">
                <a:latin typeface="Arial Narrow" panose="020B0606020202030204" pitchFamily="34" charset="0"/>
              </a:rPr>
              <a:t>París seguía siendo el centro del arte </a:t>
            </a:r>
            <a:r>
              <a:rPr lang="es-CL" dirty="0" smtClean="0">
                <a:latin typeface="Arial Narrow" panose="020B0606020202030204" pitchFamily="34" charset="0"/>
              </a:rPr>
              <a:t>occidental</a:t>
            </a:r>
            <a:r>
              <a:rPr lang="es-CL" dirty="0" smtClean="0">
                <a:latin typeface="Arial Narrow" panose="020B0606020202030204" pitchFamily="34" charset="0"/>
              </a:rPr>
              <a:t>, incluyendo las técnicas de grabado, fue entonces que </a:t>
            </a:r>
            <a:r>
              <a:rPr lang="es-CL" b="1" dirty="0" smtClean="0">
                <a:latin typeface="Arial Narrow" panose="020B0606020202030204" pitchFamily="34" charset="0"/>
              </a:rPr>
              <a:t>Henri </a:t>
            </a:r>
            <a:r>
              <a:rPr lang="es-CL" b="1" dirty="0" err="1" smtClean="0">
                <a:latin typeface="Arial Narrow" panose="020B0606020202030204" pitchFamily="34" charset="0"/>
              </a:rPr>
              <a:t>Matisse</a:t>
            </a:r>
            <a:r>
              <a:rPr lang="es-CL" b="1" dirty="0" smtClean="0">
                <a:latin typeface="Arial Narrow" panose="020B0606020202030204" pitchFamily="34" charset="0"/>
              </a:rPr>
              <a:t>, Georges </a:t>
            </a:r>
            <a:r>
              <a:rPr lang="es-CL" b="1" dirty="0" err="1" smtClean="0">
                <a:latin typeface="Arial Narrow" panose="020B0606020202030204" pitchFamily="34" charset="0"/>
              </a:rPr>
              <a:t>Rouault</a:t>
            </a:r>
            <a:r>
              <a:rPr lang="es-CL" b="1" dirty="0" smtClean="0">
                <a:latin typeface="Arial Narrow" panose="020B0606020202030204" pitchFamily="34" charset="0"/>
              </a:rPr>
              <a:t>  y André </a:t>
            </a:r>
            <a:r>
              <a:rPr lang="es-CL" b="1" dirty="0" err="1" smtClean="0">
                <a:latin typeface="Arial Narrow" panose="020B0606020202030204" pitchFamily="34" charset="0"/>
              </a:rPr>
              <a:t>Derain</a:t>
            </a:r>
            <a:r>
              <a:rPr lang="es-CL" b="1" dirty="0" smtClean="0">
                <a:latin typeface="Arial Narrow" panose="020B0606020202030204" pitchFamily="34" charset="0"/>
              </a:rPr>
              <a:t> </a:t>
            </a:r>
            <a:r>
              <a:rPr lang="es-CL" dirty="0" smtClean="0">
                <a:latin typeface="Arial Narrow" panose="020B0606020202030204" pitchFamily="34" charset="0"/>
              </a:rPr>
              <a:t>formaron parte del grupo de postimpresionistas que utilizando el color de manera libre y llamativa, constituye el movimiento conocido como </a:t>
            </a:r>
            <a:r>
              <a:rPr lang="es-CL" b="1" dirty="0" err="1" smtClean="0">
                <a:latin typeface="Arial Narrow" panose="020B0606020202030204" pitchFamily="34" charset="0"/>
              </a:rPr>
              <a:t>fauvismo</a:t>
            </a:r>
            <a:r>
              <a:rPr lang="es-CL" b="1" dirty="0" smtClean="0">
                <a:latin typeface="Arial Narrow" panose="020B0606020202030204" pitchFamily="34" charset="0"/>
              </a:rPr>
              <a:t>.</a:t>
            </a:r>
            <a:endParaRPr lang="es-ES" dirty="0">
              <a:latin typeface="Arial Narrow" panose="020B0606020202030204" pitchFamily="34" charset="0"/>
            </a:endParaRPr>
          </a:p>
        </p:txBody>
      </p:sp>
      <p:pic>
        <p:nvPicPr>
          <p:cNvPr id="6" name="Imagen 5"/>
          <p:cNvPicPr>
            <a:picLocks noChangeAspect="1"/>
          </p:cNvPicPr>
          <p:nvPr/>
        </p:nvPicPr>
        <p:blipFill>
          <a:blip r:embed="rId2"/>
          <a:stretch>
            <a:fillRect/>
          </a:stretch>
        </p:blipFill>
        <p:spPr>
          <a:xfrm>
            <a:off x="1880511" y="4964344"/>
            <a:ext cx="1383286" cy="1862878"/>
          </a:xfrm>
          <a:prstGeom prst="rect">
            <a:avLst/>
          </a:prstGeom>
        </p:spPr>
      </p:pic>
      <p:pic>
        <p:nvPicPr>
          <p:cNvPr id="7" name="Imagen 6"/>
          <p:cNvPicPr>
            <a:picLocks noChangeAspect="1"/>
          </p:cNvPicPr>
          <p:nvPr/>
        </p:nvPicPr>
        <p:blipFill>
          <a:blip r:embed="rId3"/>
          <a:stretch>
            <a:fillRect/>
          </a:stretch>
        </p:blipFill>
        <p:spPr>
          <a:xfrm>
            <a:off x="1768990" y="2762912"/>
            <a:ext cx="1315183" cy="1720713"/>
          </a:xfrm>
          <a:prstGeom prst="rect">
            <a:avLst/>
          </a:prstGeom>
        </p:spPr>
      </p:pic>
      <p:sp>
        <p:nvSpPr>
          <p:cNvPr id="8" name="CuadroTexto 7"/>
          <p:cNvSpPr txBox="1"/>
          <p:nvPr/>
        </p:nvSpPr>
        <p:spPr>
          <a:xfrm>
            <a:off x="2270966" y="4644685"/>
            <a:ext cx="901522" cy="369332"/>
          </a:xfrm>
          <a:prstGeom prst="rect">
            <a:avLst/>
          </a:prstGeom>
          <a:noFill/>
        </p:spPr>
        <p:txBody>
          <a:bodyPr wrap="square" rtlCol="0">
            <a:spAutoFit/>
          </a:bodyPr>
          <a:lstStyle/>
          <a:p>
            <a:r>
              <a:rPr lang="es-CL" dirty="0" err="1" smtClean="0">
                <a:latin typeface="Arial Narrow" panose="020B0606020202030204" pitchFamily="34" charset="0"/>
              </a:rPr>
              <a:t>Nu</a:t>
            </a:r>
            <a:endParaRPr lang="es-ES" dirty="0">
              <a:latin typeface="Arial Narrow" panose="020B0606020202030204" pitchFamily="34" charset="0"/>
            </a:endParaRPr>
          </a:p>
        </p:txBody>
      </p:sp>
      <p:pic>
        <p:nvPicPr>
          <p:cNvPr id="9" name="Imagen 8"/>
          <p:cNvPicPr>
            <a:picLocks noChangeAspect="1"/>
          </p:cNvPicPr>
          <p:nvPr/>
        </p:nvPicPr>
        <p:blipFill>
          <a:blip r:embed="rId4"/>
          <a:stretch>
            <a:fillRect/>
          </a:stretch>
        </p:blipFill>
        <p:spPr>
          <a:xfrm>
            <a:off x="4172548" y="2772788"/>
            <a:ext cx="1247714" cy="1721845"/>
          </a:xfrm>
          <a:prstGeom prst="rect">
            <a:avLst/>
          </a:prstGeom>
        </p:spPr>
      </p:pic>
      <p:pic>
        <p:nvPicPr>
          <p:cNvPr id="10" name="Imagen 9"/>
          <p:cNvPicPr>
            <a:picLocks noChangeAspect="1"/>
          </p:cNvPicPr>
          <p:nvPr/>
        </p:nvPicPr>
        <p:blipFill>
          <a:blip r:embed="rId5"/>
          <a:stretch>
            <a:fillRect/>
          </a:stretch>
        </p:blipFill>
        <p:spPr>
          <a:xfrm>
            <a:off x="4307844" y="4995122"/>
            <a:ext cx="1335648" cy="1862878"/>
          </a:xfrm>
          <a:prstGeom prst="rect">
            <a:avLst/>
          </a:prstGeom>
        </p:spPr>
      </p:pic>
      <p:sp>
        <p:nvSpPr>
          <p:cNvPr id="11" name="CuadroTexto 10"/>
          <p:cNvSpPr txBox="1"/>
          <p:nvPr/>
        </p:nvSpPr>
        <p:spPr>
          <a:xfrm>
            <a:off x="4479831" y="4624658"/>
            <a:ext cx="991674" cy="523220"/>
          </a:xfrm>
          <a:prstGeom prst="rect">
            <a:avLst/>
          </a:prstGeom>
          <a:noFill/>
        </p:spPr>
        <p:txBody>
          <a:bodyPr wrap="square" rtlCol="0">
            <a:spAutoFit/>
          </a:bodyPr>
          <a:lstStyle/>
          <a:p>
            <a:pPr algn="ctr"/>
            <a:r>
              <a:rPr lang="es-CL" sz="1400" dirty="0" smtClean="0">
                <a:latin typeface="Arial Narrow" panose="020B0606020202030204" pitchFamily="34" charset="0"/>
              </a:rPr>
              <a:t>Cristo en cruz</a:t>
            </a:r>
            <a:endParaRPr lang="es-ES" sz="1400" dirty="0">
              <a:latin typeface="Arial Narrow" panose="020B0606020202030204" pitchFamily="34" charset="0"/>
            </a:endParaRPr>
          </a:p>
        </p:txBody>
      </p:sp>
      <p:pic>
        <p:nvPicPr>
          <p:cNvPr id="12" name="Imagen 11"/>
          <p:cNvPicPr>
            <a:picLocks noChangeAspect="1"/>
          </p:cNvPicPr>
          <p:nvPr/>
        </p:nvPicPr>
        <p:blipFill>
          <a:blip r:embed="rId6"/>
          <a:stretch>
            <a:fillRect/>
          </a:stretch>
        </p:blipFill>
        <p:spPr>
          <a:xfrm>
            <a:off x="6508638" y="2773920"/>
            <a:ext cx="2028280" cy="1720713"/>
          </a:xfrm>
          <a:prstGeom prst="rect">
            <a:avLst/>
          </a:prstGeom>
        </p:spPr>
      </p:pic>
      <p:pic>
        <p:nvPicPr>
          <p:cNvPr id="13" name="Imagen 12"/>
          <p:cNvPicPr>
            <a:picLocks noChangeAspect="1"/>
          </p:cNvPicPr>
          <p:nvPr/>
        </p:nvPicPr>
        <p:blipFill>
          <a:blip r:embed="rId7"/>
          <a:stretch>
            <a:fillRect/>
          </a:stretch>
        </p:blipFill>
        <p:spPr>
          <a:xfrm>
            <a:off x="7057622" y="4964344"/>
            <a:ext cx="1345659" cy="1818920"/>
          </a:xfrm>
          <a:prstGeom prst="rect">
            <a:avLst/>
          </a:prstGeom>
        </p:spPr>
      </p:pic>
      <p:sp>
        <p:nvSpPr>
          <p:cNvPr id="14" name="CuadroTexto 13"/>
          <p:cNvSpPr txBox="1"/>
          <p:nvPr/>
        </p:nvSpPr>
        <p:spPr>
          <a:xfrm>
            <a:off x="7257062" y="4625790"/>
            <a:ext cx="1146219" cy="369332"/>
          </a:xfrm>
          <a:prstGeom prst="rect">
            <a:avLst/>
          </a:prstGeom>
          <a:noFill/>
        </p:spPr>
        <p:txBody>
          <a:bodyPr wrap="square" rtlCol="0">
            <a:spAutoFit/>
          </a:bodyPr>
          <a:lstStyle/>
          <a:p>
            <a:r>
              <a:rPr lang="es-CL" dirty="0" smtClean="0">
                <a:latin typeface="Arial Narrow" panose="020B0606020202030204" pitchFamily="34" charset="0"/>
              </a:rPr>
              <a:t>Desnudo</a:t>
            </a:r>
            <a:r>
              <a:rPr lang="es-CL" dirty="0" smtClean="0"/>
              <a:t>.</a:t>
            </a:r>
            <a:endParaRPr lang="es-ES" dirty="0"/>
          </a:p>
        </p:txBody>
      </p:sp>
    </p:spTree>
    <p:extLst>
      <p:ext uri="{BB962C8B-B14F-4D97-AF65-F5344CB8AC3E}">
        <p14:creationId xmlns:p14="http://schemas.microsoft.com/office/powerpoint/2010/main" val="3044979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5400" dirty="0" smtClean="0">
                <a:solidFill>
                  <a:srgbClr val="3A17D1"/>
                </a:solidFill>
                <a:latin typeface="Brush Script MT" panose="03060802040406070304" pitchFamily="66" charset="0"/>
              </a:rPr>
              <a:t>Tendencias </a:t>
            </a:r>
            <a:r>
              <a:rPr lang="es-CL" sz="5400" dirty="0" smtClean="0">
                <a:solidFill>
                  <a:srgbClr val="3A17D1"/>
                </a:solidFill>
                <a:latin typeface="Brush Script MT" panose="03060802040406070304" pitchFamily="66" charset="0"/>
              </a:rPr>
              <a:t>Recientes</a:t>
            </a:r>
            <a:endParaRPr lang="es-ES" sz="5400" dirty="0">
              <a:solidFill>
                <a:srgbClr val="3A17D1"/>
              </a:solidFill>
              <a:latin typeface="Brush Script MT" panose="03060802040406070304" pitchFamily="66" charset="0"/>
            </a:endParaRPr>
          </a:p>
        </p:txBody>
      </p:sp>
      <p:sp>
        <p:nvSpPr>
          <p:cNvPr id="6" name="CuadroTexto 5"/>
          <p:cNvSpPr txBox="1"/>
          <p:nvPr/>
        </p:nvSpPr>
        <p:spPr>
          <a:xfrm>
            <a:off x="185530" y="1802296"/>
            <a:ext cx="9088472" cy="923330"/>
          </a:xfrm>
          <a:prstGeom prst="rect">
            <a:avLst/>
          </a:prstGeom>
          <a:noFill/>
        </p:spPr>
        <p:txBody>
          <a:bodyPr wrap="square" rtlCol="0">
            <a:spAutoFit/>
          </a:bodyPr>
          <a:lstStyle/>
          <a:p>
            <a:pPr algn="ctr"/>
            <a:r>
              <a:rPr lang="es-CL" dirty="0" smtClean="0">
                <a:latin typeface="Arial Narrow" panose="020B0606020202030204" pitchFamily="34" charset="0"/>
              </a:rPr>
              <a:t>A partir 1950, el grabado se ha convertido en la principal forma de expresión para los artistas vanguardias. Entre los artistas contemporáneos que han destacado también como grabadores se encuentran los expresionista abstractos </a:t>
            </a:r>
            <a:r>
              <a:rPr lang="es-CL" b="1" dirty="0" smtClean="0">
                <a:latin typeface="Arial Narrow" panose="020B0606020202030204" pitchFamily="34" charset="0"/>
              </a:rPr>
              <a:t>Robert </a:t>
            </a:r>
            <a:r>
              <a:rPr lang="es-CL" b="1" dirty="0" err="1" smtClean="0">
                <a:latin typeface="Arial Narrow" panose="020B0606020202030204" pitchFamily="34" charset="0"/>
              </a:rPr>
              <a:t>Motherwell</a:t>
            </a:r>
            <a:r>
              <a:rPr lang="es-CL" b="1" dirty="0" smtClean="0">
                <a:latin typeface="Arial Narrow" panose="020B0606020202030204" pitchFamily="34" charset="0"/>
              </a:rPr>
              <a:t>, Robert </a:t>
            </a:r>
            <a:r>
              <a:rPr lang="es-CL" b="1" dirty="0" err="1" smtClean="0">
                <a:latin typeface="Arial Narrow" panose="020B0606020202030204" pitchFamily="34" charset="0"/>
              </a:rPr>
              <a:t>Rauscheberg</a:t>
            </a:r>
            <a:r>
              <a:rPr lang="es-CL" b="1" dirty="0" smtClean="0">
                <a:latin typeface="Arial Narrow" panose="020B0606020202030204" pitchFamily="34" charset="0"/>
              </a:rPr>
              <a:t> y </a:t>
            </a:r>
            <a:r>
              <a:rPr lang="es-CL" b="1" dirty="0" err="1" smtClean="0">
                <a:latin typeface="Arial Narrow" panose="020B0606020202030204" pitchFamily="34" charset="0"/>
              </a:rPr>
              <a:t>Jasper</a:t>
            </a:r>
            <a:r>
              <a:rPr lang="es-CL" b="1" dirty="0" smtClean="0">
                <a:latin typeface="Arial Narrow" panose="020B0606020202030204" pitchFamily="34" charset="0"/>
              </a:rPr>
              <a:t> Johns.</a:t>
            </a:r>
            <a:endParaRPr lang="es-ES" dirty="0">
              <a:latin typeface="Arial Narrow" panose="020B0606020202030204" pitchFamily="34"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7" t="29027" r="257" b="1"/>
          <a:stretch/>
        </p:blipFill>
        <p:spPr>
          <a:xfrm>
            <a:off x="1937535" y="3123096"/>
            <a:ext cx="5390544" cy="2872338"/>
          </a:xfrm>
        </p:spPr>
      </p:pic>
    </p:spTree>
    <p:extLst>
      <p:ext uri="{BB962C8B-B14F-4D97-AF65-F5344CB8AC3E}">
        <p14:creationId xmlns:p14="http://schemas.microsoft.com/office/powerpoint/2010/main" val="2599829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rgbClr val="C127AF"/>
                </a:solidFill>
                <a:latin typeface="Brush Script MT" panose="03060802040406070304" pitchFamily="66" charset="0"/>
              </a:rPr>
              <a:t>Proceso de estampación.</a:t>
            </a:r>
            <a:endParaRPr lang="es-ES" sz="6000" dirty="0">
              <a:solidFill>
                <a:srgbClr val="C127AF"/>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8660" r="2261" b="2323"/>
          <a:stretch/>
        </p:blipFill>
        <p:spPr>
          <a:xfrm>
            <a:off x="1296391" y="1930399"/>
            <a:ext cx="7705941" cy="4677351"/>
          </a:xfrm>
        </p:spPr>
      </p:pic>
    </p:spTree>
    <p:extLst>
      <p:ext uri="{BB962C8B-B14F-4D97-AF65-F5344CB8AC3E}">
        <p14:creationId xmlns:p14="http://schemas.microsoft.com/office/powerpoint/2010/main" val="2077195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0366" cy="6857999"/>
          </a:xfrm>
          <a:prstGeom prst="rect">
            <a:avLst/>
          </a:prstGeom>
          <a:ln>
            <a:noFill/>
          </a:ln>
          <a:effectLst>
            <a:outerShdw blurRad="292100" dist="139700" dir="2700000" algn="tl" rotWithShape="0">
              <a:srgbClr val="333333">
                <a:alpha val="65000"/>
              </a:srgbClr>
            </a:outerShdw>
          </a:effectLst>
        </p:spPr>
      </p:pic>
      <p:sp>
        <p:nvSpPr>
          <p:cNvPr id="5" name="CuadroTexto 4"/>
          <p:cNvSpPr txBox="1"/>
          <p:nvPr/>
        </p:nvSpPr>
        <p:spPr>
          <a:xfrm>
            <a:off x="4663366" y="2830131"/>
            <a:ext cx="4610636" cy="1938992"/>
          </a:xfrm>
          <a:prstGeom prst="rect">
            <a:avLst/>
          </a:prstGeom>
          <a:noFill/>
        </p:spPr>
        <p:txBody>
          <a:bodyPr wrap="square" rtlCol="0">
            <a:spAutoFit/>
          </a:bodyPr>
          <a:lstStyle/>
          <a:p>
            <a:r>
              <a:rPr lang="es-CL" sz="6000" dirty="0" smtClean="0">
                <a:latin typeface="Brush Script MT" panose="03060802040406070304" pitchFamily="66" charset="0"/>
              </a:rPr>
              <a:t>Los tipos de Grabado…</a:t>
            </a:r>
            <a:endParaRPr lang="es-ES" sz="6000" dirty="0">
              <a:latin typeface="Brush Script MT" panose="03060802040406070304" pitchFamily="66" charset="0"/>
            </a:endParaRPr>
          </a:p>
        </p:txBody>
      </p:sp>
    </p:spTree>
    <p:extLst>
      <p:ext uri="{BB962C8B-B14F-4D97-AF65-F5344CB8AC3E}">
        <p14:creationId xmlns:p14="http://schemas.microsoft.com/office/powerpoint/2010/main" val="515327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37322" y="490330"/>
            <a:ext cx="8613913" cy="646331"/>
          </a:xfrm>
          <a:prstGeom prst="rect">
            <a:avLst/>
          </a:prstGeom>
          <a:noFill/>
        </p:spPr>
        <p:txBody>
          <a:bodyPr wrap="square" rtlCol="0">
            <a:spAutoFit/>
          </a:bodyPr>
          <a:lstStyle/>
          <a:p>
            <a:r>
              <a:rPr lang="es-CL" dirty="0" smtClean="0">
                <a:latin typeface="Arial Narrow" panose="020B0606020202030204" pitchFamily="34" charset="0"/>
              </a:rPr>
              <a:t>La técnicas del grabado </a:t>
            </a:r>
            <a:r>
              <a:rPr lang="es-CL" dirty="0" smtClean="0">
                <a:latin typeface="Arial Narrow" panose="020B0606020202030204" pitchFamily="34" charset="0"/>
              </a:rPr>
              <a:t>comprende </a:t>
            </a:r>
            <a:r>
              <a:rPr lang="es-CL" dirty="0" smtClean="0">
                <a:latin typeface="Arial Narrow" panose="020B0606020202030204" pitchFamily="34" charset="0"/>
              </a:rPr>
              <a:t>tres </a:t>
            </a:r>
            <a:r>
              <a:rPr lang="es-CL" dirty="0" smtClean="0">
                <a:latin typeface="Arial Narrow" panose="020B0606020202030204" pitchFamily="34" charset="0"/>
              </a:rPr>
              <a:t>procedimientos </a:t>
            </a:r>
            <a:r>
              <a:rPr lang="es-CL" dirty="0" smtClean="0">
                <a:latin typeface="Arial Narrow" panose="020B0606020202030204" pitchFamily="34" charset="0"/>
              </a:rPr>
              <a:t>fundamentales que corresponden a los materiales usados para preparar las matrices: </a:t>
            </a:r>
            <a:endParaRPr lang="es-ES" dirty="0">
              <a:latin typeface="Arial Narrow" panose="020B0606020202030204" pitchFamily="34" charset="0"/>
            </a:endParaRPr>
          </a:p>
        </p:txBody>
      </p:sp>
      <p:sp>
        <p:nvSpPr>
          <p:cNvPr id="6" name="Elipse 5"/>
          <p:cNvSpPr/>
          <p:nvPr/>
        </p:nvSpPr>
        <p:spPr>
          <a:xfrm>
            <a:off x="437322" y="1577959"/>
            <a:ext cx="4996070" cy="1354484"/>
          </a:xfrm>
          <a:prstGeom prst="ellipse">
            <a:avLst/>
          </a:prstGeom>
          <a:solidFill>
            <a:schemeClr val="accent5">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rgbClr val="002060"/>
                </a:solidFill>
                <a:latin typeface="Arial Narrow" panose="020B0606020202030204" pitchFamily="34" charset="0"/>
              </a:rPr>
              <a:t>Grabado en relieve: Se trata de una matriz tallada en relieve, por lo general de madera</a:t>
            </a:r>
            <a:r>
              <a:rPr lang="es-CL" dirty="0" smtClean="0">
                <a:latin typeface="Arial Narrow" panose="020B0606020202030204" pitchFamily="34" charset="0"/>
              </a:rPr>
              <a:t>.</a:t>
            </a:r>
            <a:endParaRPr lang="es-ES" dirty="0">
              <a:latin typeface="Arial Narrow" panose="020B0606020202030204" pitchFamily="34" charset="0"/>
            </a:endParaRPr>
          </a:p>
        </p:txBody>
      </p:sp>
      <p:sp>
        <p:nvSpPr>
          <p:cNvPr id="7" name="Elipse 6"/>
          <p:cNvSpPr/>
          <p:nvPr/>
        </p:nvSpPr>
        <p:spPr>
          <a:xfrm>
            <a:off x="1490869" y="3342800"/>
            <a:ext cx="5711687" cy="142146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chemeClr val="accent5">
                    <a:lumMod val="50000"/>
                  </a:schemeClr>
                </a:solidFill>
                <a:latin typeface="Arial Narrow" panose="020B0606020202030204" pitchFamily="34" charset="0"/>
              </a:rPr>
              <a:t>Grabado en hueco: El metal que se cuele usar es el cobre</a:t>
            </a:r>
            <a:r>
              <a:rPr lang="es-CL" dirty="0" smtClean="0">
                <a:solidFill>
                  <a:schemeClr val="accent5">
                    <a:lumMod val="50000"/>
                  </a:schemeClr>
                </a:solidFill>
              </a:rPr>
              <a:t>.</a:t>
            </a:r>
            <a:endParaRPr lang="es-ES" dirty="0">
              <a:solidFill>
                <a:schemeClr val="accent5">
                  <a:lumMod val="50000"/>
                </a:schemeClr>
              </a:solidFill>
            </a:endParaRPr>
          </a:p>
        </p:txBody>
      </p:sp>
      <p:sp>
        <p:nvSpPr>
          <p:cNvPr id="8" name="Elipse 7"/>
          <p:cNvSpPr/>
          <p:nvPr/>
        </p:nvSpPr>
        <p:spPr>
          <a:xfrm>
            <a:off x="4346713" y="5174626"/>
            <a:ext cx="5168348" cy="1457738"/>
          </a:xfrm>
          <a:prstGeom prst="ellipse">
            <a:avLst/>
          </a:prstGeom>
          <a:solidFill>
            <a:schemeClr val="tx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chemeClr val="bg1"/>
                </a:solidFill>
                <a:latin typeface="Arial Narrow" panose="020B0606020202030204" pitchFamily="34" charset="0"/>
              </a:rPr>
              <a:t>Grabado en plano: Con una matriz de piedra (litografía).</a:t>
            </a:r>
            <a:endParaRPr lang="es-E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71157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tx2">
                    <a:lumMod val="75000"/>
                  </a:schemeClr>
                </a:solidFill>
                <a:latin typeface="Brush Script MT" panose="03060802040406070304" pitchFamily="66" charset="0"/>
              </a:rPr>
              <a:t>Relieve</a:t>
            </a:r>
            <a:endParaRPr lang="es-ES" sz="6000" dirty="0">
              <a:solidFill>
                <a:schemeClr val="tx2">
                  <a:lumMod val="75000"/>
                </a:schemeClr>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9" t="13352" r="768" b="-664"/>
          <a:stretch/>
        </p:blipFill>
        <p:spPr>
          <a:xfrm>
            <a:off x="1837303" y="2073499"/>
            <a:ext cx="5931287" cy="392805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89916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tx2">
                    <a:lumMod val="60000"/>
                    <a:lumOff val="40000"/>
                  </a:schemeClr>
                </a:solidFill>
                <a:latin typeface="Brush Script MT" panose="03060802040406070304" pitchFamily="66" charset="0"/>
              </a:rPr>
              <a:t>En </a:t>
            </a:r>
            <a:r>
              <a:rPr lang="es-CL" sz="6000" dirty="0" smtClean="0">
                <a:solidFill>
                  <a:schemeClr val="tx2">
                    <a:lumMod val="60000"/>
                    <a:lumOff val="40000"/>
                  </a:schemeClr>
                </a:solidFill>
                <a:latin typeface="Brush Script MT" panose="03060802040406070304" pitchFamily="66" charset="0"/>
              </a:rPr>
              <a:t>Hueco</a:t>
            </a:r>
            <a:endParaRPr lang="es-ES" sz="6000" dirty="0">
              <a:solidFill>
                <a:schemeClr val="tx2">
                  <a:lumMod val="60000"/>
                  <a:lumOff val="40000"/>
                </a:schemeClr>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18328" b="-6968"/>
          <a:stretch/>
        </p:blipFill>
        <p:spPr>
          <a:xfrm>
            <a:off x="1914226" y="1930400"/>
            <a:ext cx="5941189" cy="3953815"/>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700318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8000" dirty="0" smtClean="0">
                <a:solidFill>
                  <a:schemeClr val="accent5">
                    <a:lumMod val="50000"/>
                  </a:schemeClr>
                </a:solidFill>
                <a:latin typeface="Brush Script MT" panose="03060802040406070304" pitchFamily="66" charset="0"/>
              </a:rPr>
              <a:t>Objetivos de aprendizajes </a:t>
            </a:r>
            <a:endParaRPr lang="es-ES" sz="8000" dirty="0">
              <a:solidFill>
                <a:schemeClr val="accent5">
                  <a:lumMod val="50000"/>
                </a:schemeClr>
              </a:solidFill>
              <a:latin typeface="Brush Script MT" panose="03060802040406070304" pitchFamily="66" charset="0"/>
            </a:endParaRPr>
          </a:p>
        </p:txBody>
      </p:sp>
      <p:sp>
        <p:nvSpPr>
          <p:cNvPr id="4" name="Elipse 3"/>
          <p:cNvSpPr/>
          <p:nvPr/>
        </p:nvSpPr>
        <p:spPr>
          <a:xfrm>
            <a:off x="239452" y="1930400"/>
            <a:ext cx="4551489" cy="2588653"/>
          </a:xfrm>
          <a:prstGeom prst="ellipse">
            <a:avLst/>
          </a:prstGeom>
          <a:solidFill>
            <a:srgbClr val="FFC000"/>
          </a:solidFill>
          <a:ln>
            <a:solidFill>
              <a:schemeClr val="accent2">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L" dirty="0" smtClean="0">
                <a:latin typeface="Arial Narrow" panose="020B0606020202030204" pitchFamily="34" charset="0"/>
              </a:rPr>
              <a:t>Crear trabajos y proyectos visuales basados en sus imaginarios personales, investigando el manejo de materiales sustentables en procedimientos de grabado y pintura mural.</a:t>
            </a:r>
            <a:endParaRPr lang="es-ES" dirty="0">
              <a:latin typeface="Arial Narrow" panose="020B0606020202030204" pitchFamily="34" charset="0"/>
            </a:endParaRPr>
          </a:p>
        </p:txBody>
      </p:sp>
      <p:sp>
        <p:nvSpPr>
          <p:cNvPr id="5" name="Elipse 4"/>
          <p:cNvSpPr/>
          <p:nvPr/>
        </p:nvSpPr>
        <p:spPr>
          <a:xfrm>
            <a:off x="5228823" y="1930400"/>
            <a:ext cx="4314422" cy="258865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CL" dirty="0" smtClean="0">
                <a:latin typeface="Arial Narrow" panose="020B0606020202030204" pitchFamily="34" charset="0"/>
              </a:rPr>
              <a:t>Crear proyectos visuales basados en imaginarios personales, investigando en medios contemporáneos como libros de artista y arte digital</a:t>
            </a:r>
            <a:r>
              <a:rPr lang="es-CL" dirty="0" smtClean="0"/>
              <a:t>.</a:t>
            </a:r>
            <a:endParaRPr lang="es-ES"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74" y="4667250"/>
            <a:ext cx="8521147" cy="2190750"/>
          </a:xfrm>
          <a:prstGeom prst="rect">
            <a:avLst/>
          </a:prstGeom>
          <a:ln>
            <a:noFill/>
          </a:ln>
          <a:effectLst>
            <a:softEdge rad="112500"/>
          </a:effectLst>
        </p:spPr>
      </p:pic>
    </p:spTree>
    <p:extLst>
      <p:ext uri="{BB962C8B-B14F-4D97-AF65-F5344CB8AC3E}">
        <p14:creationId xmlns:p14="http://schemas.microsoft.com/office/powerpoint/2010/main" val="808345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accent5">
                    <a:lumMod val="60000"/>
                    <a:lumOff val="40000"/>
                  </a:schemeClr>
                </a:solidFill>
                <a:latin typeface="Brush Script MT" panose="03060802040406070304" pitchFamily="66" charset="0"/>
              </a:rPr>
              <a:t>En </a:t>
            </a:r>
            <a:r>
              <a:rPr lang="es-CL" sz="6000" dirty="0" smtClean="0">
                <a:solidFill>
                  <a:schemeClr val="accent5">
                    <a:lumMod val="60000"/>
                    <a:lumOff val="40000"/>
                  </a:schemeClr>
                </a:solidFill>
                <a:latin typeface="Brush Script MT" panose="03060802040406070304" pitchFamily="66" charset="0"/>
              </a:rPr>
              <a:t>Plano</a:t>
            </a:r>
            <a:endParaRPr lang="es-ES" sz="6000" dirty="0">
              <a:solidFill>
                <a:schemeClr val="accent5">
                  <a:lumMod val="60000"/>
                  <a:lumOff val="40000"/>
                </a:schemeClr>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7" t="26582" r="50833" b="1417"/>
          <a:stretch/>
        </p:blipFill>
        <p:spPr>
          <a:xfrm>
            <a:off x="677334" y="2055054"/>
            <a:ext cx="3193961" cy="348286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Imagen 4"/>
          <p:cNvPicPr>
            <a:picLocks noChangeAspect="1"/>
          </p:cNvPicPr>
          <p:nvPr/>
        </p:nvPicPr>
        <p:blipFill rotWithShape="1">
          <a:blip r:embed="rId3"/>
          <a:srcRect l="49717" t="1221" r="1539" b="57974"/>
          <a:stretch/>
        </p:blipFill>
        <p:spPr>
          <a:xfrm>
            <a:off x="4868214" y="2372573"/>
            <a:ext cx="3812146" cy="23959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186034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rgbClr val="00B050"/>
                </a:solidFill>
                <a:latin typeface="Brush Script MT" panose="03060802040406070304" pitchFamily="66" charset="0"/>
              </a:rPr>
              <a:t>Técnicas de </a:t>
            </a:r>
            <a:r>
              <a:rPr lang="es-CL" sz="6000" dirty="0" smtClean="0">
                <a:solidFill>
                  <a:srgbClr val="00B050"/>
                </a:solidFill>
                <a:latin typeface="Brush Script MT" panose="03060802040406070304" pitchFamily="66" charset="0"/>
              </a:rPr>
              <a:t>Grabado</a:t>
            </a:r>
            <a:endParaRPr lang="es-ES" sz="6000" dirty="0">
              <a:solidFill>
                <a:srgbClr val="00B050"/>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352" r="2013" b="-1"/>
          <a:stretch/>
        </p:blipFill>
        <p:spPr>
          <a:xfrm>
            <a:off x="2004729" y="2020552"/>
            <a:ext cx="6018809" cy="3995951"/>
          </a:xfrm>
        </p:spPr>
      </p:pic>
    </p:spTree>
    <p:extLst>
      <p:ext uri="{BB962C8B-B14F-4D97-AF65-F5344CB8AC3E}">
        <p14:creationId xmlns:p14="http://schemas.microsoft.com/office/powerpoint/2010/main" val="433613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0544" y="528035"/>
            <a:ext cx="6778234" cy="5088988"/>
          </a:xfrm>
        </p:spPr>
      </p:pic>
    </p:spTree>
    <p:extLst>
      <p:ext uri="{BB962C8B-B14F-4D97-AF65-F5344CB8AC3E}">
        <p14:creationId xmlns:p14="http://schemas.microsoft.com/office/powerpoint/2010/main" val="181223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accent3"/>
                </a:solidFill>
                <a:latin typeface="Brush Script MT" panose="03060802040406070304" pitchFamily="66" charset="0"/>
              </a:rPr>
              <a:t>Grabado en </a:t>
            </a:r>
            <a:r>
              <a:rPr lang="es-CL" sz="6000" dirty="0" smtClean="0">
                <a:solidFill>
                  <a:schemeClr val="accent3"/>
                </a:solidFill>
                <a:latin typeface="Brush Script MT" panose="03060802040406070304" pitchFamily="66" charset="0"/>
              </a:rPr>
              <a:t>Relieve</a:t>
            </a:r>
            <a:endParaRPr lang="es-ES" sz="6000" dirty="0">
              <a:latin typeface="Brush Script MT" panose="03060802040406070304" pitchFamily="66" charset="0"/>
            </a:endParaRPr>
          </a:p>
        </p:txBody>
      </p:sp>
      <p:sp>
        <p:nvSpPr>
          <p:cNvPr id="5" name="CuadroTexto 4"/>
          <p:cNvSpPr txBox="1"/>
          <p:nvPr/>
        </p:nvSpPr>
        <p:spPr>
          <a:xfrm>
            <a:off x="677334" y="1564243"/>
            <a:ext cx="9079729" cy="4801314"/>
          </a:xfrm>
          <a:prstGeom prst="rect">
            <a:avLst/>
          </a:prstGeom>
          <a:noFill/>
        </p:spPr>
        <p:txBody>
          <a:bodyPr wrap="square" rtlCol="0">
            <a:spAutoFit/>
          </a:bodyPr>
          <a:lstStyle/>
          <a:p>
            <a:pPr algn="just"/>
            <a:r>
              <a:rPr lang="es-CL" sz="3200" dirty="0" smtClean="0">
                <a:latin typeface="Arial Narrow" panose="020B0606020202030204" pitchFamily="34" charset="0"/>
              </a:rPr>
              <a:t>*En ellos las superficies de la imagen está en relieve y el resto del bloque queda recortado, la tinta se ubica en la parte que está en relieve.</a:t>
            </a:r>
          </a:p>
          <a:p>
            <a:pPr algn="just"/>
            <a:endParaRPr lang="es-CL" sz="3200" dirty="0">
              <a:latin typeface="Arial Narrow" panose="020B0606020202030204" pitchFamily="34" charset="0"/>
            </a:endParaRPr>
          </a:p>
          <a:p>
            <a:pPr algn="just"/>
            <a:r>
              <a:rPr lang="es-CL" sz="3200" dirty="0">
                <a:latin typeface="Arial Narrow" panose="020B0606020202030204" pitchFamily="34" charset="0"/>
              </a:rPr>
              <a:t>*</a:t>
            </a:r>
            <a:r>
              <a:rPr lang="es-CL" sz="3200" dirty="0" smtClean="0">
                <a:latin typeface="Arial Narrow" panose="020B0606020202030204" pitchFamily="34" charset="0"/>
              </a:rPr>
              <a:t> Es un método </a:t>
            </a:r>
            <a:r>
              <a:rPr lang="es-CL" sz="3200" dirty="0" smtClean="0">
                <a:latin typeface="Arial Narrow" panose="020B0606020202030204" pitchFamily="34" charset="0"/>
              </a:rPr>
              <a:t>negativo, </a:t>
            </a:r>
            <a:r>
              <a:rPr lang="es-CL" sz="3200" dirty="0" smtClean="0">
                <a:latin typeface="Arial Narrow" panose="020B0606020202030204" pitchFamily="34" charset="0"/>
              </a:rPr>
              <a:t>por lo que la imagen sale invertida.</a:t>
            </a:r>
          </a:p>
          <a:p>
            <a:pPr algn="just"/>
            <a:endParaRPr lang="es-CL" sz="3200" dirty="0" smtClean="0">
              <a:latin typeface="Arial Narrow" panose="020B0606020202030204" pitchFamily="34" charset="0"/>
            </a:endParaRPr>
          </a:p>
          <a:p>
            <a:pPr algn="just"/>
            <a:r>
              <a:rPr lang="es-CL" sz="3200" dirty="0">
                <a:latin typeface="Arial Narrow" panose="020B0606020202030204" pitchFamily="34" charset="0"/>
              </a:rPr>
              <a:t>*</a:t>
            </a:r>
            <a:r>
              <a:rPr lang="es-CL" sz="3200" dirty="0" smtClean="0">
                <a:latin typeface="Arial Narrow" panose="020B0606020202030204" pitchFamily="34" charset="0"/>
              </a:rPr>
              <a:t>Existen varios tipos de grabados en relieve, como los </a:t>
            </a:r>
            <a:r>
              <a:rPr lang="es-CL" sz="3200" dirty="0" smtClean="0">
                <a:latin typeface="Arial Narrow" panose="020B0606020202030204" pitchFamily="34" charset="0"/>
              </a:rPr>
              <a:t>grabados </a:t>
            </a:r>
            <a:r>
              <a:rPr lang="es-CL" sz="3200" dirty="0" smtClean="0">
                <a:latin typeface="Arial Narrow" panose="020B0606020202030204" pitchFamily="34" charset="0"/>
              </a:rPr>
              <a:t>de madera y la linografía.</a:t>
            </a:r>
          </a:p>
          <a:p>
            <a:endParaRPr lang="es-ES" dirty="0">
              <a:latin typeface="Arial Narrow" panose="020B0606020202030204" pitchFamily="34" charset="0"/>
            </a:endParaRPr>
          </a:p>
        </p:txBody>
      </p:sp>
    </p:spTree>
    <p:extLst>
      <p:ext uri="{BB962C8B-B14F-4D97-AF65-F5344CB8AC3E}">
        <p14:creationId xmlns:p14="http://schemas.microsoft.com/office/powerpoint/2010/main" val="2344659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accent6">
                    <a:lumMod val="50000"/>
                  </a:schemeClr>
                </a:solidFill>
                <a:latin typeface="Brush Script MT" panose="03060802040406070304" pitchFamily="66" charset="0"/>
              </a:rPr>
              <a:t>Grabado en </a:t>
            </a:r>
            <a:r>
              <a:rPr lang="es-CL" sz="6000" dirty="0" smtClean="0">
                <a:solidFill>
                  <a:schemeClr val="accent6">
                    <a:lumMod val="50000"/>
                  </a:schemeClr>
                </a:solidFill>
                <a:latin typeface="Brush Script MT" panose="03060802040406070304" pitchFamily="66" charset="0"/>
              </a:rPr>
              <a:t>Madera</a:t>
            </a:r>
            <a:endParaRPr lang="es-ES" sz="6000" dirty="0">
              <a:solidFill>
                <a:schemeClr val="accent6">
                  <a:lumMod val="50000"/>
                </a:schemeClr>
              </a:solidFill>
              <a:latin typeface="Brush Script MT" panose="03060802040406070304" pitchFamily="66" charset="0"/>
            </a:endParaRPr>
          </a:p>
        </p:txBody>
      </p:sp>
      <p:sp>
        <p:nvSpPr>
          <p:cNvPr id="5" name="CuadroTexto 4"/>
          <p:cNvSpPr txBox="1"/>
          <p:nvPr/>
        </p:nvSpPr>
        <p:spPr>
          <a:xfrm>
            <a:off x="1197734" y="2189408"/>
            <a:ext cx="8076267" cy="3108543"/>
          </a:xfrm>
          <a:prstGeom prst="rect">
            <a:avLst/>
          </a:prstGeom>
          <a:noFill/>
        </p:spPr>
        <p:txBody>
          <a:bodyPr wrap="square" rtlCol="0">
            <a:spAutoFit/>
          </a:bodyPr>
          <a:lstStyle/>
          <a:p>
            <a:pPr algn="just"/>
            <a:r>
              <a:rPr lang="es-CL" sz="2800" dirty="0" smtClean="0">
                <a:latin typeface="Arial Narrow" panose="020B0606020202030204" pitchFamily="34" charset="0"/>
              </a:rPr>
              <a:t>*Artista como Durero, Rembrandt y Goya entre otros, </a:t>
            </a:r>
            <a:r>
              <a:rPr lang="es-CL" sz="2800" dirty="0" smtClean="0">
                <a:latin typeface="Arial Narrow" panose="020B0606020202030204" pitchFamily="34" charset="0"/>
              </a:rPr>
              <a:t>se </a:t>
            </a:r>
            <a:r>
              <a:rPr lang="es-CL" sz="2800" dirty="0" smtClean="0">
                <a:latin typeface="Arial Narrow" panose="020B0606020202030204" pitchFamily="34" charset="0"/>
              </a:rPr>
              <a:t>interesaron por esta técnica.</a:t>
            </a:r>
          </a:p>
          <a:p>
            <a:pPr algn="just"/>
            <a:endParaRPr lang="es-CL" sz="2800" dirty="0" smtClean="0">
              <a:latin typeface="Arial Narrow" panose="020B0606020202030204" pitchFamily="34" charset="0"/>
            </a:endParaRPr>
          </a:p>
          <a:p>
            <a:pPr algn="just"/>
            <a:r>
              <a:rPr lang="es-CL" sz="2800" dirty="0" smtClean="0">
                <a:latin typeface="Arial Narrow" panose="020B0606020202030204" pitchFamily="34" charset="0"/>
              </a:rPr>
              <a:t>*El Término Xilografía significa grabado madera y también se denomina a la fibras o al hilo, ya que las planchas se cortan en sentido longitudinal del árbol, siguiendo la dirección de la fibras.</a:t>
            </a:r>
            <a:endParaRPr lang="es-ES" sz="2800" dirty="0">
              <a:latin typeface="Arial Narrow" panose="020B0606020202030204" pitchFamily="34" charset="0"/>
            </a:endParaRPr>
          </a:p>
        </p:txBody>
      </p:sp>
    </p:spTree>
    <p:extLst>
      <p:ext uri="{BB962C8B-B14F-4D97-AF65-F5344CB8AC3E}">
        <p14:creationId xmlns:p14="http://schemas.microsoft.com/office/powerpoint/2010/main" val="2603955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668" y="244700"/>
            <a:ext cx="7609720" cy="571325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93575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latin typeface="Brush Script MT" panose="03060802040406070304" pitchFamily="66" charset="0"/>
              </a:rPr>
              <a:t>Técnica de </a:t>
            </a:r>
            <a:r>
              <a:rPr lang="es-CL" sz="6000" dirty="0" smtClean="0">
                <a:latin typeface="Brush Script MT" panose="03060802040406070304" pitchFamily="66" charset="0"/>
              </a:rPr>
              <a:t>Linografías</a:t>
            </a:r>
            <a:endParaRPr lang="es-ES" sz="6000" dirty="0">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16338" r="752" b="21338"/>
          <a:stretch/>
        </p:blipFill>
        <p:spPr>
          <a:xfrm>
            <a:off x="504853" y="1621740"/>
            <a:ext cx="8587632" cy="4048831"/>
          </a:xfrm>
        </p:spPr>
      </p:pic>
    </p:spTree>
    <p:extLst>
      <p:ext uri="{BB962C8B-B14F-4D97-AF65-F5344CB8AC3E}">
        <p14:creationId xmlns:p14="http://schemas.microsoft.com/office/powerpoint/2010/main" val="1657980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tx2">
                    <a:lumMod val="40000"/>
                    <a:lumOff val="60000"/>
                  </a:schemeClr>
                </a:solidFill>
                <a:latin typeface="Brush Script MT" panose="03060802040406070304" pitchFamily="66" charset="0"/>
              </a:rPr>
              <a:t>Técnica de </a:t>
            </a:r>
            <a:r>
              <a:rPr lang="es-CL" sz="6000" dirty="0" smtClean="0">
                <a:solidFill>
                  <a:schemeClr val="tx2">
                    <a:lumMod val="40000"/>
                    <a:lumOff val="60000"/>
                  </a:schemeClr>
                </a:solidFill>
                <a:latin typeface="Brush Script MT" panose="03060802040406070304" pitchFamily="66" charset="0"/>
              </a:rPr>
              <a:t>Linografía</a:t>
            </a:r>
            <a:endParaRPr lang="es-ES" sz="6000" dirty="0">
              <a:solidFill>
                <a:schemeClr val="tx2">
                  <a:lumMod val="40000"/>
                  <a:lumOff val="60000"/>
                </a:schemeClr>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347" b="16969"/>
          <a:stretch/>
        </p:blipFill>
        <p:spPr>
          <a:xfrm>
            <a:off x="633905" y="1790827"/>
            <a:ext cx="8640097" cy="4455425"/>
          </a:xfrm>
        </p:spPr>
      </p:pic>
    </p:spTree>
    <p:extLst>
      <p:ext uri="{BB962C8B-B14F-4D97-AF65-F5344CB8AC3E}">
        <p14:creationId xmlns:p14="http://schemas.microsoft.com/office/powerpoint/2010/main" val="3318705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bg2">
                    <a:lumMod val="50000"/>
                  </a:schemeClr>
                </a:solidFill>
                <a:latin typeface="Brush Script MT" panose="03060802040406070304" pitchFamily="66" charset="0"/>
              </a:rPr>
              <a:t>Linografía</a:t>
            </a:r>
            <a:endParaRPr lang="es-ES" sz="6000" dirty="0">
              <a:solidFill>
                <a:schemeClr val="bg2">
                  <a:lumMod val="50000"/>
                </a:schemeClr>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381" t="29971" r="14128" b="6321"/>
          <a:stretch/>
        </p:blipFill>
        <p:spPr>
          <a:xfrm>
            <a:off x="2318198" y="1897556"/>
            <a:ext cx="6331633" cy="4177575"/>
          </a:xfr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 name="CuadroTexto 4"/>
          <p:cNvSpPr txBox="1"/>
          <p:nvPr/>
        </p:nvSpPr>
        <p:spPr>
          <a:xfrm>
            <a:off x="1777285" y="1712890"/>
            <a:ext cx="6645498" cy="369332"/>
          </a:xfrm>
          <a:prstGeom prst="rect">
            <a:avLst/>
          </a:prstGeom>
          <a:noFill/>
        </p:spPr>
        <p:txBody>
          <a:bodyPr wrap="square" rtlCol="0">
            <a:spAutoFit/>
          </a:bodyPr>
          <a:lstStyle/>
          <a:p>
            <a:pPr algn="ctr"/>
            <a:r>
              <a:rPr lang="es-CL" dirty="0" smtClean="0">
                <a:latin typeface="Arial Narrow" panose="020B0606020202030204" pitchFamily="34" charset="0"/>
              </a:rPr>
              <a:t>*Técnica de grabar o estampar sobre linóleo.</a:t>
            </a:r>
            <a:endParaRPr lang="es-ES" dirty="0">
              <a:latin typeface="Arial Narrow" panose="020B0606020202030204" pitchFamily="34" charset="0"/>
            </a:endParaRPr>
          </a:p>
        </p:txBody>
      </p:sp>
    </p:spTree>
    <p:extLst>
      <p:ext uri="{BB962C8B-B14F-4D97-AF65-F5344CB8AC3E}">
        <p14:creationId xmlns:p14="http://schemas.microsoft.com/office/powerpoint/2010/main" val="2860758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600" dirty="0" smtClean="0">
                <a:solidFill>
                  <a:schemeClr val="accent6">
                    <a:lumMod val="50000"/>
                  </a:schemeClr>
                </a:solidFill>
                <a:latin typeface="Brush Script MT" panose="03060802040406070304" pitchFamily="66" charset="0"/>
              </a:rPr>
              <a:t>Grabado en </a:t>
            </a:r>
            <a:r>
              <a:rPr lang="es-CL" sz="6600" dirty="0" smtClean="0">
                <a:solidFill>
                  <a:schemeClr val="accent6">
                    <a:lumMod val="50000"/>
                  </a:schemeClr>
                </a:solidFill>
                <a:latin typeface="Brush Script MT" panose="03060802040406070304" pitchFamily="66" charset="0"/>
              </a:rPr>
              <a:t>Hueco</a:t>
            </a:r>
            <a:endParaRPr lang="es-ES" sz="6600" dirty="0">
              <a:solidFill>
                <a:schemeClr val="accent6">
                  <a:lumMod val="50000"/>
                </a:schemeClr>
              </a:solidFill>
              <a:latin typeface="Brush Script MT" panose="03060802040406070304" pitchFamily="66" charset="0"/>
            </a:endParaRPr>
          </a:p>
        </p:txBody>
      </p:sp>
      <p:sp>
        <p:nvSpPr>
          <p:cNvPr id="5" name="CuadroTexto 4"/>
          <p:cNvSpPr txBox="1"/>
          <p:nvPr/>
        </p:nvSpPr>
        <p:spPr>
          <a:xfrm>
            <a:off x="503905" y="1832679"/>
            <a:ext cx="8036417" cy="4031873"/>
          </a:xfrm>
          <a:prstGeom prst="rect">
            <a:avLst/>
          </a:prstGeom>
          <a:noFill/>
        </p:spPr>
        <p:txBody>
          <a:bodyPr wrap="square" rtlCol="0">
            <a:spAutoFit/>
          </a:bodyPr>
          <a:lstStyle/>
          <a:p>
            <a:pPr algn="just"/>
            <a:r>
              <a:rPr lang="es-CL" sz="3200" dirty="0" smtClean="0"/>
              <a:t>*</a:t>
            </a:r>
            <a:r>
              <a:rPr lang="es-CL" sz="3200" dirty="0" smtClean="0">
                <a:latin typeface="Arial Narrow" panose="020B0606020202030204" pitchFamily="34" charset="0"/>
              </a:rPr>
              <a:t>Es la técnica donde la tinta se introduce en la incisiones y hendiduras que se haya grabado sobre la matriz o plancha.</a:t>
            </a:r>
          </a:p>
          <a:p>
            <a:pPr algn="just"/>
            <a:endParaRPr lang="es-CL" sz="3200" dirty="0">
              <a:latin typeface="Arial Narrow" panose="020B0606020202030204" pitchFamily="34" charset="0"/>
            </a:endParaRPr>
          </a:p>
          <a:p>
            <a:pPr algn="just"/>
            <a:r>
              <a:rPr lang="es-CL" sz="3200" dirty="0" smtClean="0">
                <a:latin typeface="Arial Narrow" panose="020B0606020202030204" pitchFamily="34" charset="0"/>
              </a:rPr>
              <a:t>*Materiales: Cobre, cinc, hierro, etc.</a:t>
            </a:r>
          </a:p>
          <a:p>
            <a:pPr algn="just"/>
            <a:endParaRPr lang="es-CL" sz="3200" dirty="0">
              <a:latin typeface="Arial Narrow" panose="020B0606020202030204" pitchFamily="34" charset="0"/>
            </a:endParaRPr>
          </a:p>
          <a:p>
            <a:pPr algn="just"/>
            <a:r>
              <a:rPr lang="es-CL" sz="3200" dirty="0" smtClean="0">
                <a:latin typeface="Arial Narrow" panose="020B0606020202030204" pitchFamily="34" charset="0"/>
              </a:rPr>
              <a:t>*Impresión: Lo negro en la hoja </a:t>
            </a:r>
            <a:r>
              <a:rPr lang="es-CL" sz="3200" dirty="0" smtClean="0">
                <a:latin typeface="Arial Narrow" panose="020B0606020202030204" pitchFamily="34" charset="0"/>
              </a:rPr>
              <a:t>corresponde </a:t>
            </a:r>
            <a:r>
              <a:rPr lang="es-CL" sz="3200" dirty="0" smtClean="0">
                <a:latin typeface="Arial Narrow" panose="020B0606020202030204" pitchFamily="34" charset="0"/>
              </a:rPr>
              <a:t>a la tinta en el hueco, y lo blando al relieve.</a:t>
            </a:r>
            <a:endParaRPr lang="es-ES" sz="3200" dirty="0"/>
          </a:p>
        </p:txBody>
      </p:sp>
    </p:spTree>
    <p:extLst>
      <p:ext uri="{BB962C8B-B14F-4D97-AF65-F5344CB8AC3E}">
        <p14:creationId xmlns:p14="http://schemas.microsoft.com/office/powerpoint/2010/main" val="1622059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91166"/>
          </a:xfrm>
        </p:spPr>
        <p:txBody>
          <a:bodyPr>
            <a:noAutofit/>
          </a:bodyPr>
          <a:lstStyle/>
          <a:p>
            <a:pPr algn="ctr"/>
            <a:r>
              <a:rPr lang="es-CL" sz="4800" dirty="0" smtClean="0">
                <a:solidFill>
                  <a:schemeClr val="accent5">
                    <a:lumMod val="50000"/>
                  </a:schemeClr>
                </a:solidFill>
                <a:latin typeface="Brush Script MT" panose="03060802040406070304" pitchFamily="66" charset="0"/>
              </a:rPr>
              <a:t>El Grabado.</a:t>
            </a:r>
            <a:endParaRPr lang="es-ES" sz="4800" dirty="0">
              <a:solidFill>
                <a:schemeClr val="accent5">
                  <a:lumMod val="50000"/>
                </a:schemeClr>
              </a:solidFill>
              <a:latin typeface="Brush Script MT" panose="03060802040406070304" pitchFamily="66" charset="0"/>
            </a:endParaRPr>
          </a:p>
        </p:txBody>
      </p:sp>
      <p:sp>
        <p:nvSpPr>
          <p:cNvPr id="5" name="CuadroTexto 4"/>
          <p:cNvSpPr txBox="1"/>
          <p:nvPr/>
        </p:nvSpPr>
        <p:spPr>
          <a:xfrm>
            <a:off x="583096" y="1815548"/>
            <a:ext cx="4240695" cy="3416320"/>
          </a:xfrm>
          <a:prstGeom prst="rect">
            <a:avLst/>
          </a:prstGeom>
          <a:noFill/>
        </p:spPr>
        <p:txBody>
          <a:bodyPr wrap="square" rtlCol="0">
            <a:spAutoFit/>
          </a:bodyPr>
          <a:lstStyle/>
          <a:p>
            <a:pPr algn="just"/>
            <a:r>
              <a:rPr lang="es-CL" sz="2400" dirty="0" smtClean="0">
                <a:latin typeface="Arial Narrow" panose="020B0606020202030204" pitchFamily="34" charset="0"/>
                <a:cs typeface="Aharoni" panose="02010803020104030203" pitchFamily="2" charset="-79"/>
              </a:rPr>
              <a:t>Es la técnica de impresión que consiste en transferir una imagen dibujada con instrumentos punzantes o </a:t>
            </a:r>
            <a:r>
              <a:rPr lang="es-CL" sz="2400" dirty="0" smtClean="0">
                <a:latin typeface="Arial Narrow" panose="020B0606020202030204" pitchFamily="34" charset="0"/>
                <a:cs typeface="Aharoni" panose="02010803020104030203" pitchFamily="2" charset="-79"/>
              </a:rPr>
              <a:t>mediante procesos químicos </a:t>
            </a:r>
            <a:r>
              <a:rPr lang="es-CL" sz="2400" dirty="0" smtClean="0">
                <a:latin typeface="Arial Narrow" panose="020B0606020202030204" pitchFamily="34" charset="0"/>
                <a:cs typeface="Aharoni" panose="02010803020104030203" pitchFamily="2" charset="-79"/>
              </a:rPr>
              <a:t>en una superficie rígida llamada “matriz” con el </a:t>
            </a:r>
            <a:r>
              <a:rPr lang="es-CL" sz="2400" dirty="0" smtClean="0">
                <a:latin typeface="Arial Narrow" panose="020B0606020202030204" pitchFamily="34" charset="0"/>
                <a:cs typeface="Aharoni" panose="02010803020104030203" pitchFamily="2" charset="-79"/>
              </a:rPr>
              <a:t>objetivo </a:t>
            </a:r>
            <a:r>
              <a:rPr lang="es-CL" sz="2400" dirty="0" smtClean="0">
                <a:latin typeface="Arial Narrow" panose="020B0606020202030204" pitchFamily="34" charset="0"/>
                <a:cs typeface="Aharoni" panose="02010803020104030203" pitchFamily="2" charset="-79"/>
              </a:rPr>
              <a:t>de depositar en la incisiones tinta, que después se transfiere por presión a una superficie o papel. </a:t>
            </a:r>
            <a:endParaRPr lang="es-ES" sz="2400" dirty="0">
              <a:latin typeface="Arial Narrow" panose="020B0606020202030204" pitchFamily="34" charset="0"/>
              <a:cs typeface="Aharoni" panose="02010803020104030203" pitchFamily="2" charset="-79"/>
            </a:endParaRPr>
          </a:p>
        </p:txBody>
      </p:sp>
      <p:pic>
        <p:nvPicPr>
          <p:cNvPr id="9" name="Marcador de contenido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07515" y="1815548"/>
            <a:ext cx="3004208" cy="38814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04335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31" t="17224" r="996" b="24046"/>
          <a:stretch/>
        </p:blipFill>
        <p:spPr>
          <a:xfrm>
            <a:off x="1094705" y="1596982"/>
            <a:ext cx="7611414" cy="346441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04298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77" t="10033" r="1764" b="24601"/>
          <a:stretch/>
        </p:blipFill>
        <p:spPr>
          <a:xfrm>
            <a:off x="734093" y="1532585"/>
            <a:ext cx="7912334" cy="3155323"/>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44156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chemeClr val="accent1">
                    <a:lumMod val="50000"/>
                  </a:schemeClr>
                </a:solidFill>
                <a:latin typeface="Brush Script MT" panose="03060802040406070304" pitchFamily="66" charset="0"/>
              </a:rPr>
              <a:t>Grabado en </a:t>
            </a:r>
            <a:r>
              <a:rPr lang="es-CL" sz="6000" dirty="0" smtClean="0">
                <a:solidFill>
                  <a:schemeClr val="accent1">
                    <a:lumMod val="50000"/>
                  </a:schemeClr>
                </a:solidFill>
                <a:latin typeface="Brush Script MT" panose="03060802040406070304" pitchFamily="66" charset="0"/>
              </a:rPr>
              <a:t>Plano</a:t>
            </a:r>
            <a:endParaRPr lang="es-ES" sz="6000" dirty="0">
              <a:solidFill>
                <a:schemeClr val="accent1">
                  <a:lumMod val="50000"/>
                </a:schemeClr>
              </a:solidFill>
              <a:latin typeface="Brush Script MT" panose="03060802040406070304" pitchFamily="66" charset="0"/>
            </a:endParaRPr>
          </a:p>
        </p:txBody>
      </p:sp>
      <p:sp>
        <p:nvSpPr>
          <p:cNvPr id="5" name="CuadroTexto 4"/>
          <p:cNvSpPr txBox="1"/>
          <p:nvPr/>
        </p:nvSpPr>
        <p:spPr>
          <a:xfrm>
            <a:off x="556591" y="2305878"/>
            <a:ext cx="8441635" cy="3416320"/>
          </a:xfrm>
          <a:prstGeom prst="rect">
            <a:avLst/>
          </a:prstGeom>
          <a:noFill/>
        </p:spPr>
        <p:txBody>
          <a:bodyPr wrap="square" rtlCol="0">
            <a:spAutoFit/>
          </a:bodyPr>
          <a:lstStyle/>
          <a:p>
            <a:pPr algn="ctr"/>
            <a:r>
              <a:rPr lang="es-CL" sz="3600" dirty="0" smtClean="0">
                <a:latin typeface="Arial Narrow" panose="020B0606020202030204" pitchFamily="34" charset="0"/>
              </a:rPr>
              <a:t>*</a:t>
            </a:r>
            <a:r>
              <a:rPr lang="es-CL" sz="3600" dirty="0" smtClean="0">
                <a:latin typeface="Arial Narrow" panose="020B0606020202030204" pitchFamily="34" charset="0"/>
              </a:rPr>
              <a:t>Es </a:t>
            </a:r>
            <a:r>
              <a:rPr lang="es-CL" sz="3600" dirty="0" smtClean="0">
                <a:latin typeface="Arial Narrow" panose="020B0606020202030204" pitchFamily="34" charset="0"/>
              </a:rPr>
              <a:t>un proceso de impresión a partir de una superficie plana que no está grabada, ni tallada en relieve, ni se somete a la acción un ácido.</a:t>
            </a:r>
            <a:br>
              <a:rPr lang="es-CL" sz="3600" dirty="0" smtClean="0">
                <a:latin typeface="Arial Narrow" panose="020B0606020202030204" pitchFamily="34" charset="0"/>
              </a:rPr>
            </a:br>
            <a:endParaRPr lang="es-CL" sz="3600" dirty="0" smtClean="0">
              <a:latin typeface="Arial Narrow" panose="020B0606020202030204" pitchFamily="34" charset="0"/>
            </a:endParaRPr>
          </a:p>
          <a:p>
            <a:pPr algn="ctr"/>
            <a:r>
              <a:rPr lang="es-CL" sz="3600" dirty="0" smtClean="0">
                <a:latin typeface="Arial Narrow" panose="020B0606020202030204" pitchFamily="34" charset="0"/>
              </a:rPr>
              <a:t>*Ejemplo: La litografía, la Serigrafía y otro materiales.</a:t>
            </a:r>
            <a:endParaRPr lang="es-ES" sz="3600" dirty="0">
              <a:latin typeface="Arial Narrow" panose="020B0606020202030204" pitchFamily="34" charset="0"/>
            </a:endParaRPr>
          </a:p>
        </p:txBody>
      </p:sp>
    </p:spTree>
    <p:extLst>
      <p:ext uri="{BB962C8B-B14F-4D97-AF65-F5344CB8AC3E}">
        <p14:creationId xmlns:p14="http://schemas.microsoft.com/office/powerpoint/2010/main" val="3738643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rgbClr val="00B0F0"/>
                </a:solidFill>
                <a:latin typeface="Brush Script MT" panose="03060802040406070304" pitchFamily="66" charset="0"/>
              </a:rPr>
              <a:t>Litografía</a:t>
            </a:r>
            <a:endParaRPr lang="es-ES" sz="6000" dirty="0">
              <a:solidFill>
                <a:srgbClr val="00B0F0"/>
              </a:solidFill>
              <a:latin typeface="Brush Script MT" panose="03060802040406070304" pitchFamily="66"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55612" t="54894" r="2093" b="7549"/>
          <a:stretch/>
        </p:blipFill>
        <p:spPr>
          <a:xfrm>
            <a:off x="5473147" y="3592393"/>
            <a:ext cx="3149846" cy="2099896"/>
          </a:xfr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5" name="CuadroTexto 4"/>
          <p:cNvSpPr txBox="1"/>
          <p:nvPr/>
        </p:nvSpPr>
        <p:spPr>
          <a:xfrm>
            <a:off x="677334" y="1930400"/>
            <a:ext cx="7527235" cy="3323987"/>
          </a:xfrm>
          <a:prstGeom prst="rect">
            <a:avLst/>
          </a:prstGeom>
          <a:noFill/>
        </p:spPr>
        <p:txBody>
          <a:bodyPr wrap="square" rtlCol="0">
            <a:spAutoFit/>
          </a:bodyPr>
          <a:lstStyle/>
          <a:p>
            <a:pPr marL="285750" indent="-285750">
              <a:buFont typeface="Arial" panose="020B0604020202020204" pitchFamily="34" charset="0"/>
              <a:buChar char="•"/>
            </a:pPr>
            <a:r>
              <a:rPr lang="es-CL" sz="2400" dirty="0" smtClean="0">
                <a:latin typeface="Arial Narrow" panose="020B0606020202030204" pitchFamily="34" charset="0"/>
              </a:rPr>
              <a:t>La imagen se dibuja sobre la piedra o planchas de metal.</a:t>
            </a:r>
          </a:p>
          <a:p>
            <a:pPr marL="285750" indent="-285750">
              <a:buFont typeface="Arial" panose="020B0604020202020204" pitchFamily="34" charset="0"/>
              <a:buChar char="•"/>
            </a:pPr>
            <a:r>
              <a:rPr lang="es-CL" sz="2400" dirty="0" smtClean="0">
                <a:latin typeface="Arial Narrow" panose="020B0606020202030204" pitchFamily="34" charset="0"/>
              </a:rPr>
              <a:t>Se traza el dibujo con el buril sobre la piedra litográfica.</a:t>
            </a:r>
          </a:p>
          <a:p>
            <a:pPr marL="285750" indent="-285750">
              <a:buFont typeface="Arial" panose="020B0604020202020204" pitchFamily="34" charset="0"/>
              <a:buChar char="•"/>
            </a:pPr>
            <a:r>
              <a:rPr lang="es-CL" sz="2400" dirty="0" smtClean="0">
                <a:latin typeface="Arial Narrow" panose="020B0606020202030204" pitchFamily="34" charset="0"/>
              </a:rPr>
              <a:t>Se cubre la piedra con una fina película de ácido nítrico y goma arábiga, que es rechazada por las partes </a:t>
            </a:r>
            <a:r>
              <a:rPr lang="es-CL" sz="2400" dirty="0" smtClean="0">
                <a:latin typeface="Arial Narrow" panose="020B0606020202030204" pitchFamily="34" charset="0"/>
              </a:rPr>
              <a:t>del dibujo.</a:t>
            </a:r>
            <a:endParaRPr lang="es-CL" sz="2400" dirty="0" smtClean="0">
              <a:latin typeface="Arial Narrow" panose="020B0606020202030204" pitchFamily="34" charset="0"/>
            </a:endParaRPr>
          </a:p>
          <a:p>
            <a:pPr marL="285750" indent="-285750">
              <a:buFont typeface="Arial" panose="020B0604020202020204" pitchFamily="34" charset="0"/>
              <a:buChar char="•"/>
            </a:pPr>
            <a:r>
              <a:rPr lang="es-CL" sz="2400" dirty="0" smtClean="0">
                <a:latin typeface="Arial Narrow" panose="020B0606020202030204" pitchFamily="34" charset="0"/>
              </a:rPr>
              <a:t>Se entinta la piedra y solo las partes.</a:t>
            </a:r>
          </a:p>
          <a:p>
            <a:pPr marL="285750" indent="-285750">
              <a:buFont typeface="Arial" panose="020B0604020202020204" pitchFamily="34" charset="0"/>
              <a:buChar char="•"/>
            </a:pPr>
            <a:r>
              <a:rPr lang="es-CL" sz="2400" dirty="0" smtClean="0">
                <a:latin typeface="Arial Narrow" panose="020B0606020202030204" pitchFamily="34" charset="0"/>
              </a:rPr>
              <a:t>Los dibujos </a:t>
            </a:r>
            <a:r>
              <a:rPr lang="es-CL" sz="2400" dirty="0" smtClean="0">
                <a:latin typeface="Arial Narrow" panose="020B0606020202030204" pitchFamily="34" charset="0"/>
              </a:rPr>
              <a:t>se impregnan con la tinta.</a:t>
            </a:r>
          </a:p>
          <a:p>
            <a:pPr marL="285750" indent="-285750">
              <a:buFont typeface="Arial" panose="020B0604020202020204" pitchFamily="34" charset="0"/>
              <a:buChar char="•"/>
            </a:pPr>
            <a:r>
              <a:rPr lang="es-CL" sz="2400" dirty="0" smtClean="0">
                <a:latin typeface="Arial Narrow" panose="020B0606020202030204" pitchFamily="34" charset="0"/>
              </a:rPr>
              <a:t>Se </a:t>
            </a:r>
            <a:r>
              <a:rPr lang="es-CL" sz="2400" dirty="0" smtClean="0">
                <a:latin typeface="Arial Narrow" panose="020B0606020202030204" pitchFamily="34" charset="0"/>
              </a:rPr>
              <a:t>obtiene </a:t>
            </a:r>
            <a:r>
              <a:rPr lang="es-CL" sz="2400" dirty="0" smtClean="0">
                <a:latin typeface="Arial Narrow" panose="020B0606020202030204" pitchFamily="34" charset="0"/>
              </a:rPr>
              <a:t>la litografía al impresionar.</a:t>
            </a:r>
          </a:p>
          <a:p>
            <a:pPr marL="285750" indent="-285750">
              <a:buFont typeface="Arial" panose="020B0604020202020204" pitchFamily="34" charset="0"/>
              <a:buChar char="•"/>
            </a:pPr>
            <a:r>
              <a:rPr lang="es-CL" sz="2400" dirty="0" smtClean="0">
                <a:latin typeface="Arial Narrow" panose="020B0606020202030204" pitchFamily="34" charset="0"/>
              </a:rPr>
              <a:t>Una hoja de papel contra la piedra.</a:t>
            </a:r>
          </a:p>
          <a:p>
            <a:pPr marL="285750" indent="-285750">
              <a:buFont typeface="Arial" panose="020B0604020202020204" pitchFamily="34" charset="0"/>
              <a:buChar char="•"/>
            </a:pPr>
            <a:endParaRPr lang="es-ES" dirty="0">
              <a:latin typeface="Arial Narrow" panose="020B0606020202030204" pitchFamily="34" charset="0"/>
            </a:endParaRPr>
          </a:p>
        </p:txBody>
      </p:sp>
    </p:spTree>
    <p:extLst>
      <p:ext uri="{BB962C8B-B14F-4D97-AF65-F5344CB8AC3E}">
        <p14:creationId xmlns:p14="http://schemas.microsoft.com/office/powerpoint/2010/main" val="27187031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6579" y="785611"/>
            <a:ext cx="5208311" cy="1389487"/>
          </a:xfrm>
        </p:spPr>
        <p:txBody>
          <a:bodyPr>
            <a:normAutofit/>
          </a:bodyPr>
          <a:lstStyle/>
          <a:p>
            <a:pPr algn="ctr"/>
            <a:r>
              <a:rPr lang="es-CL" sz="6000" dirty="0" smtClean="0">
                <a:solidFill>
                  <a:schemeClr val="tx1"/>
                </a:solidFill>
                <a:latin typeface="Brush Script MT" panose="03060802040406070304" pitchFamily="66" charset="0"/>
              </a:rPr>
              <a:t>Serigrafía</a:t>
            </a:r>
            <a:endParaRPr lang="es-ES" sz="6000" dirty="0">
              <a:solidFill>
                <a:schemeClr val="tx1"/>
              </a:solidFill>
              <a:latin typeface="Brush Script MT" panose="03060802040406070304" pitchFamily="66" charset="0"/>
            </a:endParaRPr>
          </a:p>
        </p:txBody>
      </p:sp>
      <p:sp>
        <p:nvSpPr>
          <p:cNvPr id="5" name="CuadroTexto 4"/>
          <p:cNvSpPr txBox="1"/>
          <p:nvPr/>
        </p:nvSpPr>
        <p:spPr>
          <a:xfrm>
            <a:off x="850379" y="2793284"/>
            <a:ext cx="8969030" cy="3170099"/>
          </a:xfrm>
          <a:prstGeom prst="rect">
            <a:avLst/>
          </a:prstGeom>
          <a:noFill/>
        </p:spPr>
        <p:txBody>
          <a:bodyPr wrap="square" rtlCol="0">
            <a:spAutoFit/>
          </a:bodyPr>
          <a:lstStyle/>
          <a:p>
            <a:pPr algn="just"/>
            <a:r>
              <a:rPr lang="es-CL" sz="2000" dirty="0" smtClean="0">
                <a:latin typeface="Arial Narrow" panose="020B0606020202030204" pitchFamily="34" charset="0"/>
              </a:rPr>
              <a:t>*Se realiza sobre un tejido de seda de seda o nylon, tensado sobre un bastidor de madera o metal,  a través del cual se  filtra el color para depositarlo sobre el soporte.</a:t>
            </a:r>
          </a:p>
          <a:p>
            <a:pPr algn="just"/>
            <a:endParaRPr lang="es-CL" sz="2000" dirty="0">
              <a:latin typeface="Arial Narrow" panose="020B0606020202030204" pitchFamily="34" charset="0"/>
            </a:endParaRPr>
          </a:p>
          <a:p>
            <a:pPr algn="just"/>
            <a:r>
              <a:rPr lang="es-CL" sz="2000" dirty="0" smtClean="0">
                <a:latin typeface="Arial Narrow" panose="020B0606020202030204" pitchFamily="34" charset="0"/>
              </a:rPr>
              <a:t>*Una vez realizado el dibujo, se tapan con una cola especial aquellas partes que deben quedar en blanco.</a:t>
            </a:r>
          </a:p>
          <a:p>
            <a:pPr algn="just"/>
            <a:endParaRPr lang="es-CL" sz="2000" dirty="0" smtClean="0">
              <a:latin typeface="Arial Narrow" panose="020B0606020202030204" pitchFamily="34" charset="0"/>
            </a:endParaRPr>
          </a:p>
          <a:p>
            <a:pPr algn="just"/>
            <a:r>
              <a:rPr lang="es-CL" sz="2000" dirty="0" smtClean="0">
                <a:latin typeface="Arial Narrow" panose="020B0606020202030204" pitchFamily="34" charset="0"/>
              </a:rPr>
              <a:t>*Se entinta por la parte interior del bastidor y se arrastra con una raqueta dándole en el recorrido una presión regular, quedando así plasmado el dibujo en el soporte.</a:t>
            </a:r>
          </a:p>
          <a:p>
            <a:pPr algn="just"/>
            <a:endParaRPr lang="es-CL" sz="2000" dirty="0">
              <a:latin typeface="Arial Narrow" panose="020B0606020202030204" pitchFamily="34" charset="0"/>
            </a:endParaRPr>
          </a:p>
          <a:p>
            <a:pPr algn="just"/>
            <a:r>
              <a:rPr lang="es-CL" sz="2000" dirty="0" smtClean="0">
                <a:latin typeface="Arial Narrow" panose="020B0606020202030204" pitchFamily="34" charset="0"/>
              </a:rPr>
              <a:t>*Este puede ser papel, tela, madera, cerámica, metal, materiales sintéticas, etc.</a:t>
            </a:r>
            <a:endParaRPr lang="es-ES" sz="2000" dirty="0">
              <a:latin typeface="Arial Narrow" panose="020B0606020202030204" pitchFamily="34" charset="0"/>
            </a:endParaRPr>
          </a:p>
        </p:txBody>
      </p:sp>
      <p:pic>
        <p:nvPicPr>
          <p:cNvPr id="9" name="Imagen 8"/>
          <p:cNvPicPr>
            <a:picLocks noChangeAspect="1"/>
          </p:cNvPicPr>
          <p:nvPr/>
        </p:nvPicPr>
        <p:blipFill rotWithShape="1">
          <a:blip r:embed="rId2"/>
          <a:srcRect l="16657" t="6458" r="19129" b="8576"/>
          <a:stretch/>
        </p:blipFill>
        <p:spPr>
          <a:xfrm>
            <a:off x="6806141" y="231819"/>
            <a:ext cx="2467861" cy="245157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325970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rgbClr val="7030A0"/>
                </a:solidFill>
                <a:latin typeface="Brush Script MT" panose="03060802040406070304" pitchFamily="66" charset="0"/>
              </a:rPr>
              <a:t>La </a:t>
            </a:r>
            <a:r>
              <a:rPr lang="es-CL" sz="6000" dirty="0" err="1" smtClean="0">
                <a:solidFill>
                  <a:srgbClr val="7030A0"/>
                </a:solidFill>
                <a:latin typeface="Brush Script MT" panose="03060802040406070304" pitchFamily="66" charset="0"/>
              </a:rPr>
              <a:t>monocopia</a:t>
            </a:r>
            <a:endParaRPr lang="es-ES" sz="6000" dirty="0">
              <a:solidFill>
                <a:srgbClr val="7030A0"/>
              </a:solidFill>
              <a:latin typeface="Brush Script MT" panose="03060802040406070304" pitchFamily="66" charset="0"/>
            </a:endParaRPr>
          </a:p>
        </p:txBody>
      </p:sp>
      <p:sp>
        <p:nvSpPr>
          <p:cNvPr id="5" name="CuadroTexto 4"/>
          <p:cNvSpPr txBox="1"/>
          <p:nvPr/>
        </p:nvSpPr>
        <p:spPr>
          <a:xfrm>
            <a:off x="270455" y="1738649"/>
            <a:ext cx="9548953" cy="4614466"/>
          </a:xfrm>
          <a:prstGeom prst="rect">
            <a:avLst/>
          </a:prstGeom>
          <a:noFill/>
        </p:spPr>
        <p:txBody>
          <a:bodyPr wrap="square" rtlCol="0">
            <a:spAutoFit/>
          </a:bodyPr>
          <a:lstStyle/>
          <a:p>
            <a:pPr marL="285750" indent="-285750" algn="just">
              <a:buFont typeface="Arial" panose="020B0604020202020204" pitchFamily="34" charset="0"/>
              <a:buChar char="•"/>
            </a:pPr>
            <a:r>
              <a:rPr lang="es-CL" sz="2400" dirty="0" smtClean="0">
                <a:latin typeface="Arial Narrow" panose="020B0606020202030204" pitchFamily="34" charset="0"/>
              </a:rPr>
              <a:t>Es un procedimiento que permite realizar una impresión única, es </a:t>
            </a:r>
            <a:r>
              <a:rPr lang="es-CL" sz="2400" dirty="0" smtClean="0">
                <a:latin typeface="Arial Narrow" panose="020B0606020202030204" pitchFamily="34" charset="0"/>
              </a:rPr>
              <a:t>decir, </a:t>
            </a:r>
            <a:r>
              <a:rPr lang="es-CL" sz="2400" dirty="0" smtClean="0">
                <a:latin typeface="Arial Narrow" panose="020B0606020202030204" pitchFamily="34" charset="0"/>
              </a:rPr>
              <a:t>que sólo se puede obtener una buena reproducción de cada placa. </a:t>
            </a:r>
          </a:p>
          <a:p>
            <a:pPr marL="285750" indent="-285750" algn="just">
              <a:buFont typeface="Arial" panose="020B0604020202020204" pitchFamily="34" charset="0"/>
              <a:buChar char="•"/>
            </a:pPr>
            <a:r>
              <a:rPr lang="es-CL" sz="2400" dirty="0" smtClean="0">
                <a:latin typeface="Arial Narrow" panose="020B0606020202030204" pitchFamily="34" charset="0"/>
              </a:rPr>
              <a:t>Para hacer </a:t>
            </a:r>
            <a:r>
              <a:rPr lang="es-CL" sz="2400" dirty="0" err="1" smtClean="0">
                <a:latin typeface="Arial Narrow" panose="020B0606020202030204" pitchFamily="34" charset="0"/>
              </a:rPr>
              <a:t>monocopia</a:t>
            </a:r>
            <a:r>
              <a:rPr lang="es-CL" sz="2400" dirty="0" smtClean="0">
                <a:latin typeface="Arial Narrow" panose="020B0606020202030204" pitchFamily="34" charset="0"/>
              </a:rPr>
              <a:t> </a:t>
            </a:r>
            <a:r>
              <a:rPr lang="es-CL" sz="2400" dirty="0" smtClean="0">
                <a:latin typeface="Arial Narrow" panose="020B0606020202030204" pitchFamily="34" charset="0"/>
              </a:rPr>
              <a:t>hay que trabajar sobre una superficie plana no absorbente: un vidrio o una lámina de metal o algún material plástico, como por ejemplo placas radiografías. </a:t>
            </a:r>
          </a:p>
          <a:p>
            <a:pPr marL="285750" indent="-285750" algn="just">
              <a:buFont typeface="Arial" panose="020B0604020202020204" pitchFamily="34" charset="0"/>
              <a:buChar char="•"/>
            </a:pPr>
            <a:r>
              <a:rPr lang="es-CL" sz="2400" dirty="0" smtClean="0">
                <a:latin typeface="Arial Narrow" panose="020B0606020202030204" pitchFamily="34" charset="0"/>
              </a:rPr>
              <a:t>Utilizando pintura espesa los alumnos podrán dibujar y/o pintar sobre la placa o también cubrir toda la superficie y, por sustracción de materia, eliminar pintura de algunas zonas, (con los dedos, con un pincel, con un hisopo, etc.) hasta obtener la imagen deseada.</a:t>
            </a:r>
          </a:p>
          <a:p>
            <a:pPr marL="285750" indent="-285750" algn="just">
              <a:buFont typeface="Arial" panose="020B0604020202020204" pitchFamily="34" charset="0"/>
              <a:buChar char="•"/>
            </a:pPr>
            <a:r>
              <a:rPr lang="es-CL" sz="2400" dirty="0" smtClean="0">
                <a:latin typeface="Arial Narrow" panose="020B0606020202030204" pitchFamily="34" charset="0"/>
              </a:rPr>
              <a:t>Para obtener la estampa se aplica un papel sobre la placa con la pintura húmeda y se frota suavemente el reverso; de este modo, la imagen queda transferida al papel.</a:t>
            </a:r>
            <a:endParaRPr lang="es-ES" sz="2400" dirty="0">
              <a:latin typeface="Arial Narrow" panose="020B0606020202030204" pitchFamily="34" charset="0"/>
            </a:endParaRPr>
          </a:p>
        </p:txBody>
      </p:sp>
    </p:spTree>
    <p:extLst>
      <p:ext uri="{BB962C8B-B14F-4D97-AF65-F5344CB8AC3E}">
        <p14:creationId xmlns:p14="http://schemas.microsoft.com/office/powerpoint/2010/main" val="852506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291" y="592446"/>
            <a:ext cx="7944678" cy="5964735"/>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59950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6000" dirty="0" smtClean="0">
                <a:solidFill>
                  <a:srgbClr val="7030A0"/>
                </a:solidFill>
                <a:latin typeface="Brush Script MT" panose="03060802040406070304" pitchFamily="66" charset="0"/>
              </a:rPr>
              <a:t>Actividad: </a:t>
            </a:r>
            <a:r>
              <a:rPr lang="es-CL" sz="6000" dirty="0" err="1" smtClean="0">
                <a:solidFill>
                  <a:srgbClr val="0070C0"/>
                </a:solidFill>
                <a:latin typeface="Brush Script MT" panose="03060802040406070304" pitchFamily="66" charset="0"/>
              </a:rPr>
              <a:t>Monocopia</a:t>
            </a:r>
            <a:endParaRPr lang="es-ES" sz="6000" dirty="0">
              <a:solidFill>
                <a:srgbClr val="0070C0"/>
              </a:solidFill>
              <a:latin typeface="Brush Script MT" panose="03060802040406070304" pitchFamily="66" charset="0"/>
            </a:endParaRPr>
          </a:p>
        </p:txBody>
      </p:sp>
      <p:sp>
        <p:nvSpPr>
          <p:cNvPr id="5" name="CuadroTexto 4"/>
          <p:cNvSpPr txBox="1"/>
          <p:nvPr/>
        </p:nvSpPr>
        <p:spPr>
          <a:xfrm>
            <a:off x="935182" y="1750503"/>
            <a:ext cx="6524173" cy="3724096"/>
          </a:xfrm>
          <a:prstGeom prst="rect">
            <a:avLst/>
          </a:prstGeom>
          <a:noFill/>
        </p:spPr>
        <p:txBody>
          <a:bodyPr wrap="square" rtlCol="0">
            <a:spAutoFit/>
          </a:bodyPr>
          <a:lstStyle/>
          <a:p>
            <a:r>
              <a:rPr lang="es-CL" sz="2400" dirty="0" smtClean="0">
                <a:solidFill>
                  <a:srgbClr val="FFC000"/>
                </a:solidFill>
                <a:latin typeface="Arial Narrow" panose="020B0606020202030204" pitchFamily="34" charset="0"/>
              </a:rPr>
              <a:t>Materiales:</a:t>
            </a:r>
          </a:p>
          <a:p>
            <a:pPr marL="285750" indent="-285750">
              <a:buFont typeface="Arial" panose="020B0604020202020204" pitchFamily="34" charset="0"/>
              <a:buChar char="•"/>
            </a:pPr>
            <a:r>
              <a:rPr lang="es-CL" sz="2400" dirty="0" smtClean="0">
                <a:latin typeface="Arial Narrow" panose="020B0606020202030204" pitchFamily="34" charset="0"/>
              </a:rPr>
              <a:t>Hoja A4, pinceles, tempera o acrílico, revistas, vidrios.</a:t>
            </a:r>
          </a:p>
          <a:p>
            <a:r>
              <a:rPr lang="es-CL" sz="2400" dirty="0" smtClean="0">
                <a:solidFill>
                  <a:schemeClr val="accent1"/>
                </a:solidFill>
                <a:latin typeface="Arial Narrow" panose="020B0606020202030204" pitchFamily="34" charset="0"/>
              </a:rPr>
              <a:t>Los pasos a seguir:</a:t>
            </a:r>
          </a:p>
          <a:p>
            <a:r>
              <a:rPr lang="es-CL" sz="2400" dirty="0" smtClean="0">
                <a:latin typeface="Arial Narrow" panose="020B0606020202030204" pitchFamily="34" charset="0"/>
              </a:rPr>
              <a:t>1.- Seleccionar una imagen de </a:t>
            </a:r>
            <a:r>
              <a:rPr lang="es-CL" sz="2400" dirty="0" smtClean="0">
                <a:latin typeface="Arial Narrow" panose="020B0606020202030204" pitchFamily="34" charset="0"/>
              </a:rPr>
              <a:t>una </a:t>
            </a:r>
            <a:r>
              <a:rPr lang="es-CL" sz="2400" dirty="0" smtClean="0">
                <a:latin typeface="Arial Narrow" panose="020B0606020202030204" pitchFamily="34" charset="0"/>
              </a:rPr>
              <a:t>revista.</a:t>
            </a:r>
          </a:p>
          <a:p>
            <a:r>
              <a:rPr lang="es-CL" sz="2400" dirty="0" smtClean="0">
                <a:latin typeface="Arial Narrow" panose="020B0606020202030204" pitchFamily="34" charset="0"/>
              </a:rPr>
              <a:t>2.- Colocarla debajo del vidrio.</a:t>
            </a:r>
          </a:p>
          <a:p>
            <a:r>
              <a:rPr lang="es-CL" sz="2400" dirty="0" smtClean="0">
                <a:latin typeface="Arial Narrow" panose="020B0606020202030204" pitchFamily="34" charset="0"/>
              </a:rPr>
              <a:t>3.- Dibujara por encima del vidrio la imagen.</a:t>
            </a:r>
          </a:p>
          <a:p>
            <a:r>
              <a:rPr lang="es-CL" sz="2400" dirty="0" smtClean="0">
                <a:latin typeface="Arial Narrow" panose="020B0606020202030204" pitchFamily="34" charset="0"/>
              </a:rPr>
              <a:t>4.- Colocar la hoja 4ª encima del dibujo.</a:t>
            </a:r>
          </a:p>
          <a:p>
            <a:r>
              <a:rPr lang="es-CL" sz="2400" dirty="0" smtClean="0">
                <a:latin typeface="Arial Narrow" panose="020B0606020202030204" pitchFamily="34" charset="0"/>
              </a:rPr>
              <a:t>5.- Frotar con las manos sobre la hoja para que el dibujo quede impreso en la misma.</a:t>
            </a:r>
          </a:p>
          <a:p>
            <a:r>
              <a:rPr lang="es-CL" sz="2000" dirty="0" smtClean="0">
                <a:latin typeface="Arial Narrow" panose="020B0606020202030204" pitchFamily="34" charset="0"/>
              </a:rPr>
              <a:t> </a:t>
            </a:r>
            <a:endParaRPr lang="es-ES" sz="2000" dirty="0">
              <a:latin typeface="Arial Narrow" panose="020B0606020202030204" pitchFamily="34" charset="0"/>
            </a:endParaRPr>
          </a:p>
        </p:txBody>
      </p:sp>
      <p:pic>
        <p:nvPicPr>
          <p:cNvPr id="7" name="Imagen 6"/>
          <p:cNvPicPr>
            <a:picLocks noChangeAspect="1"/>
          </p:cNvPicPr>
          <p:nvPr/>
        </p:nvPicPr>
        <p:blipFill>
          <a:blip r:embed="rId2"/>
          <a:stretch>
            <a:fillRect/>
          </a:stretch>
        </p:blipFill>
        <p:spPr>
          <a:xfrm>
            <a:off x="7817958" y="2421926"/>
            <a:ext cx="1924050" cy="2381250"/>
          </a:xfrm>
          <a:prstGeom prst="rect">
            <a:avLst/>
          </a:prstGeom>
        </p:spPr>
      </p:pic>
      <p:sp>
        <p:nvSpPr>
          <p:cNvPr id="3" name="Rectángulo 2"/>
          <p:cNvSpPr/>
          <p:nvPr/>
        </p:nvSpPr>
        <p:spPr>
          <a:xfrm>
            <a:off x="7964120" y="5474599"/>
            <a:ext cx="4056845" cy="991673"/>
          </a:xfrm>
          <a:prstGeom prst="rect">
            <a:avLst/>
          </a:prstGeom>
          <a:solidFill>
            <a:schemeClr val="accent6">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Cuando se retome las clases presenciales: Vemos los resultados de los trabajos de los </a:t>
            </a:r>
            <a:r>
              <a:rPr lang="es-CL" dirty="0" smtClean="0">
                <a:solidFill>
                  <a:schemeClr val="tx1"/>
                </a:solidFill>
              </a:rPr>
              <a:t>monocopia!!</a:t>
            </a:r>
            <a:endParaRPr lang="es-ES" dirty="0">
              <a:solidFill>
                <a:schemeClr val="tx1"/>
              </a:solidFill>
            </a:endParaRPr>
          </a:p>
        </p:txBody>
      </p:sp>
    </p:spTree>
    <p:extLst>
      <p:ext uri="{BB962C8B-B14F-4D97-AF65-F5344CB8AC3E}">
        <p14:creationId xmlns:p14="http://schemas.microsoft.com/office/powerpoint/2010/main" val="3084401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49357" y="702365"/>
            <a:ext cx="5366979" cy="400110"/>
          </a:xfrm>
          <a:prstGeom prst="rect">
            <a:avLst/>
          </a:prstGeom>
          <a:noFill/>
        </p:spPr>
        <p:txBody>
          <a:bodyPr wrap="square" rtlCol="0">
            <a:spAutoFit/>
          </a:bodyPr>
          <a:lstStyle/>
          <a:p>
            <a:r>
              <a:rPr lang="es-CL" sz="2000" dirty="0" smtClean="0"/>
              <a:t>*</a:t>
            </a:r>
            <a:r>
              <a:rPr lang="es-CL" sz="2000" dirty="0" smtClean="0">
                <a:latin typeface="Arial Narrow" panose="020B0606020202030204" pitchFamily="34" charset="0"/>
              </a:rPr>
              <a:t>Se representa en un espacio bidimensional.</a:t>
            </a:r>
            <a:endParaRPr lang="es-ES" sz="2000" dirty="0"/>
          </a:p>
        </p:txBody>
      </p:sp>
      <p:sp>
        <p:nvSpPr>
          <p:cNvPr id="6" name="CuadroTexto 5"/>
          <p:cNvSpPr txBox="1"/>
          <p:nvPr/>
        </p:nvSpPr>
        <p:spPr>
          <a:xfrm>
            <a:off x="649358" y="1278351"/>
            <a:ext cx="5618922" cy="707886"/>
          </a:xfrm>
          <a:prstGeom prst="rect">
            <a:avLst/>
          </a:prstGeom>
          <a:noFill/>
        </p:spPr>
        <p:txBody>
          <a:bodyPr wrap="square" rtlCol="0">
            <a:spAutoFit/>
          </a:bodyPr>
          <a:lstStyle/>
          <a:p>
            <a:r>
              <a:rPr lang="es-CL" sz="2000" dirty="0" smtClean="0"/>
              <a:t>*</a:t>
            </a:r>
            <a:r>
              <a:rPr lang="es-CL" sz="2000" dirty="0" smtClean="0">
                <a:latin typeface="Arial Narrow" panose="020B0606020202030204" pitchFamily="34" charset="0"/>
              </a:rPr>
              <a:t>Su fin última es imprimir la imagen de manera multiplicable.</a:t>
            </a:r>
            <a:endParaRPr lang="es-ES" sz="2000" dirty="0"/>
          </a:p>
        </p:txBody>
      </p:sp>
      <p:sp>
        <p:nvSpPr>
          <p:cNvPr id="9" name="Elipse 8"/>
          <p:cNvSpPr/>
          <p:nvPr/>
        </p:nvSpPr>
        <p:spPr>
          <a:xfrm>
            <a:off x="3626483" y="2034692"/>
            <a:ext cx="3737113" cy="926685"/>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latin typeface="Arial Narrow" panose="020B0606020202030204" pitchFamily="34" charset="0"/>
              </a:rPr>
              <a:t>Pintura- Dibujo=Imagen única. Grabado= Imagen multiplicable.</a:t>
            </a:r>
            <a:endParaRPr lang="es-ES" dirty="0">
              <a:latin typeface="Arial Narrow" panose="020B0606020202030204" pitchFamily="34" charset="0"/>
            </a:endParaRPr>
          </a:p>
        </p:txBody>
      </p:sp>
      <p:sp>
        <p:nvSpPr>
          <p:cNvPr id="10" name="CuadroTexto 9"/>
          <p:cNvSpPr txBox="1"/>
          <p:nvPr/>
        </p:nvSpPr>
        <p:spPr>
          <a:xfrm>
            <a:off x="954157" y="3790122"/>
            <a:ext cx="2703444" cy="1631216"/>
          </a:xfrm>
          <a:prstGeom prst="rect">
            <a:avLst/>
          </a:prstGeom>
          <a:noFill/>
        </p:spPr>
        <p:txBody>
          <a:bodyPr wrap="square" rtlCol="0">
            <a:spAutoFit/>
          </a:bodyPr>
          <a:lstStyle/>
          <a:p>
            <a:pPr algn="just"/>
            <a:r>
              <a:rPr lang="es-CL" sz="2000" dirty="0" smtClean="0"/>
              <a:t>*</a:t>
            </a:r>
            <a:r>
              <a:rPr lang="es-CL" sz="2000" dirty="0" smtClean="0">
                <a:latin typeface="Arial Narrow" panose="020B0606020202030204" pitchFamily="34" charset="0"/>
              </a:rPr>
              <a:t>En el proceso de elaboración de una imagen interviene la matriz y la estampación, ambas con diversas técnicas.</a:t>
            </a:r>
            <a:endParaRPr lang="es-ES" sz="2000" dirty="0"/>
          </a:p>
        </p:txBody>
      </p:sp>
      <p:pic>
        <p:nvPicPr>
          <p:cNvPr id="14" name="Marcador de contenido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2961" y="3574437"/>
            <a:ext cx="2190635" cy="303646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78847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9803"/>
          </a:xfrm>
          <a:prstGeom prst="rect">
            <a:avLst/>
          </a:prstGeom>
          <a:ln>
            <a:noFill/>
          </a:ln>
          <a:effectLst>
            <a:softEdge rad="112500"/>
          </a:effectLst>
        </p:spPr>
      </p:pic>
      <p:sp>
        <p:nvSpPr>
          <p:cNvPr id="6" name="CuadroTexto 5"/>
          <p:cNvSpPr txBox="1"/>
          <p:nvPr/>
        </p:nvSpPr>
        <p:spPr>
          <a:xfrm>
            <a:off x="2987898" y="4275786"/>
            <a:ext cx="5383369" cy="720765"/>
          </a:xfrm>
          <a:prstGeom prst="rect">
            <a:avLst/>
          </a:prstGeom>
          <a:noFill/>
        </p:spPr>
        <p:txBody>
          <a:bodyPr wrap="square" rtlCol="0">
            <a:spAutoFit/>
          </a:bodyPr>
          <a:lstStyle/>
          <a:p>
            <a:r>
              <a:rPr lang="es-CL" sz="4000" dirty="0" smtClean="0">
                <a:latin typeface="Brush Script MT" panose="03060802040406070304" pitchFamily="66" charset="0"/>
              </a:rPr>
              <a:t>Historia del Grabado…</a:t>
            </a:r>
            <a:endParaRPr lang="es-ES" sz="4000" dirty="0">
              <a:latin typeface="Brush Script MT" panose="03060802040406070304" pitchFamily="66" charset="0"/>
            </a:endParaRPr>
          </a:p>
        </p:txBody>
      </p:sp>
    </p:spTree>
    <p:extLst>
      <p:ext uri="{BB962C8B-B14F-4D97-AF65-F5344CB8AC3E}">
        <p14:creationId xmlns:p14="http://schemas.microsoft.com/office/powerpoint/2010/main" val="19426850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837127" y="734096"/>
            <a:ext cx="5331853" cy="1477328"/>
          </a:xfrm>
          <a:prstGeom prst="rect">
            <a:avLst/>
          </a:prstGeom>
          <a:noFill/>
        </p:spPr>
        <p:txBody>
          <a:bodyPr wrap="square" rtlCol="0">
            <a:spAutoFit/>
          </a:bodyPr>
          <a:lstStyle/>
          <a:p>
            <a:r>
              <a:rPr lang="es-CL" dirty="0" smtClean="0">
                <a:latin typeface="Arial Narrow" panose="020B0606020202030204" pitchFamily="34" charset="0"/>
              </a:rPr>
              <a:t>El grabado en </a:t>
            </a:r>
            <a:r>
              <a:rPr lang="es-CL" dirty="0" smtClean="0">
                <a:latin typeface="Arial Narrow" panose="020B0606020202030204" pitchFamily="34" charset="0"/>
              </a:rPr>
              <a:t>China</a:t>
            </a:r>
            <a:r>
              <a:rPr lang="es-CL" dirty="0" smtClean="0">
                <a:latin typeface="Arial Narrow" panose="020B0606020202030204" pitchFamily="34" charset="0"/>
              </a:rPr>
              <a:t>… su origen.</a:t>
            </a:r>
          </a:p>
          <a:p>
            <a:endParaRPr lang="es-CL" dirty="0">
              <a:latin typeface="Arial Narrow" panose="020B0606020202030204" pitchFamily="34" charset="0"/>
            </a:endParaRPr>
          </a:p>
          <a:p>
            <a:pPr algn="just"/>
            <a:r>
              <a:rPr lang="es-CL" dirty="0" smtClean="0">
                <a:latin typeface="Arial Narrow" panose="020B0606020202030204" pitchFamily="34" charset="0"/>
              </a:rPr>
              <a:t>    La técnica </a:t>
            </a:r>
            <a:r>
              <a:rPr lang="es-CL" dirty="0" smtClean="0">
                <a:latin typeface="Arial Narrow" panose="020B0606020202030204" pitchFamily="34" charset="0"/>
              </a:rPr>
              <a:t>del </a:t>
            </a:r>
            <a:r>
              <a:rPr lang="es-CL" dirty="0" smtClean="0">
                <a:latin typeface="Arial Narrow" panose="020B0606020202030204" pitchFamily="34" charset="0"/>
              </a:rPr>
              <a:t>grabado tienen su origen en China, a raíz de la invención del papel hacia el año 105 A.C., en su forma más elemental la Xilografía o </a:t>
            </a:r>
            <a:r>
              <a:rPr lang="es-CL" dirty="0" smtClean="0">
                <a:latin typeface="Arial Narrow" panose="020B0606020202030204" pitchFamily="34" charset="0"/>
              </a:rPr>
              <a:t>grabado </a:t>
            </a:r>
            <a:r>
              <a:rPr lang="es-CL" dirty="0" smtClean="0">
                <a:latin typeface="Arial Narrow" panose="020B0606020202030204" pitchFamily="34" charset="0"/>
              </a:rPr>
              <a:t>en madera.</a:t>
            </a:r>
            <a:endParaRPr lang="es-ES" dirty="0">
              <a:latin typeface="Arial Narrow" panose="020B0606020202030204" pitchFamily="34"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980" y="2391689"/>
            <a:ext cx="2941455" cy="4026525"/>
          </a:xfrm>
          <a:prstGeom prst="rect">
            <a:avLst/>
          </a:prstGeom>
          <a:ln>
            <a:noFill/>
          </a:ln>
          <a:effectLst>
            <a:softEdge rad="112500"/>
          </a:effectLst>
        </p:spPr>
      </p:pic>
    </p:spTree>
    <p:extLst>
      <p:ext uri="{BB962C8B-B14F-4D97-AF65-F5344CB8AC3E}">
        <p14:creationId xmlns:p14="http://schemas.microsoft.com/office/powerpoint/2010/main" val="2454471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4313" y="543339"/>
            <a:ext cx="8759687" cy="1908215"/>
          </a:xfrm>
          <a:prstGeom prst="rect">
            <a:avLst/>
          </a:prstGeom>
          <a:noFill/>
        </p:spPr>
        <p:txBody>
          <a:bodyPr wrap="square" rtlCol="0">
            <a:spAutoFit/>
          </a:bodyPr>
          <a:lstStyle/>
          <a:p>
            <a:r>
              <a:rPr lang="es-CL" sz="2800" dirty="0" smtClean="0">
                <a:solidFill>
                  <a:schemeClr val="accent5">
                    <a:lumMod val="75000"/>
                  </a:schemeClr>
                </a:solidFill>
                <a:latin typeface="Brush Script MT" panose="03060802040406070304" pitchFamily="66" charset="0"/>
              </a:rPr>
              <a:t>Comienzo del grabado Calcográfico Siglo XIV, XV </a:t>
            </a:r>
            <a:r>
              <a:rPr lang="es-CL" sz="2800" dirty="0">
                <a:solidFill>
                  <a:schemeClr val="accent5">
                    <a:lumMod val="75000"/>
                  </a:schemeClr>
                </a:solidFill>
                <a:latin typeface="Brush Script MT" panose="03060802040406070304" pitchFamily="66" charset="0"/>
              </a:rPr>
              <a:t>y</a:t>
            </a:r>
            <a:r>
              <a:rPr lang="es-CL" sz="2800" dirty="0" smtClean="0">
                <a:solidFill>
                  <a:schemeClr val="accent5">
                    <a:lumMod val="75000"/>
                  </a:schemeClr>
                </a:solidFill>
                <a:latin typeface="Brush Script MT" panose="03060802040406070304" pitchFamily="66" charset="0"/>
              </a:rPr>
              <a:t> </a:t>
            </a:r>
            <a:r>
              <a:rPr lang="es-CL" sz="2800" dirty="0" smtClean="0">
                <a:solidFill>
                  <a:schemeClr val="accent5">
                    <a:lumMod val="75000"/>
                  </a:schemeClr>
                </a:solidFill>
                <a:latin typeface="Brush Script MT" panose="03060802040406070304" pitchFamily="66" charset="0"/>
              </a:rPr>
              <a:t>XVI.</a:t>
            </a:r>
          </a:p>
          <a:p>
            <a:endParaRPr lang="es-CL" dirty="0">
              <a:latin typeface="Arial Narrow" panose="020B0606020202030204" pitchFamily="34" charset="0"/>
            </a:endParaRPr>
          </a:p>
          <a:p>
            <a:pPr algn="ctr"/>
            <a:r>
              <a:rPr lang="es-CL" dirty="0" smtClean="0">
                <a:latin typeface="Arial Narrow" panose="020B0606020202030204" pitchFamily="34" charset="0"/>
              </a:rPr>
              <a:t>       *Su origen está vinculado al trabajo de los orfebres italianos el más importante fue </a:t>
            </a:r>
            <a:r>
              <a:rPr lang="es-CL" b="1" dirty="0" smtClean="0">
                <a:latin typeface="Arial Narrow" panose="020B0606020202030204" pitchFamily="34" charset="0"/>
              </a:rPr>
              <a:t>Maso Finiguerra.</a:t>
            </a:r>
          </a:p>
          <a:p>
            <a:pPr algn="ctr"/>
            <a:r>
              <a:rPr lang="es-CL" dirty="0" smtClean="0">
                <a:latin typeface="Arial Narrow" panose="020B0606020202030204" pitchFamily="34" charset="0"/>
              </a:rPr>
              <a:t>(1426- 1464).</a:t>
            </a:r>
          </a:p>
          <a:p>
            <a:r>
              <a:rPr lang="es-CL" dirty="0" smtClean="0">
                <a:latin typeface="Arial Narrow" panose="020B0606020202030204" pitchFamily="34" charset="0"/>
              </a:rPr>
              <a:t> </a:t>
            </a:r>
            <a:endParaRPr lang="es-ES" dirty="0">
              <a:latin typeface="Arial Narrow" panose="020B0606020202030204" pitchFamily="34" charset="0"/>
            </a:endParaRPr>
          </a:p>
        </p:txBody>
      </p:sp>
      <p:sp>
        <p:nvSpPr>
          <p:cNvPr id="6" name="CuadroTexto 5"/>
          <p:cNvSpPr txBox="1"/>
          <p:nvPr/>
        </p:nvSpPr>
        <p:spPr>
          <a:xfrm>
            <a:off x="2610678" y="2570922"/>
            <a:ext cx="5738192" cy="1323439"/>
          </a:xfrm>
          <a:prstGeom prst="rect">
            <a:avLst/>
          </a:prstGeom>
          <a:noFill/>
        </p:spPr>
        <p:txBody>
          <a:bodyPr wrap="square" rtlCol="0">
            <a:spAutoFit/>
          </a:bodyPr>
          <a:lstStyle/>
          <a:p>
            <a:pPr algn="ctr"/>
            <a:r>
              <a:rPr lang="es-CL" sz="4000" dirty="0" smtClean="0">
                <a:solidFill>
                  <a:srgbClr val="FFC000"/>
                </a:solidFill>
                <a:latin typeface="Arial Narrow" panose="020B0606020202030204" pitchFamily="34" charset="0"/>
              </a:rPr>
              <a:t>Surge </a:t>
            </a:r>
          </a:p>
          <a:p>
            <a:pPr algn="ctr"/>
            <a:r>
              <a:rPr lang="es-CL" sz="4000" dirty="0" smtClean="0">
                <a:solidFill>
                  <a:srgbClr val="FFC000"/>
                </a:solidFill>
                <a:latin typeface="Arial Narrow" panose="020B0606020202030204" pitchFamily="34" charset="0"/>
              </a:rPr>
              <a:t>El </a:t>
            </a:r>
            <a:r>
              <a:rPr lang="es-CL" sz="4000" dirty="0" smtClean="0">
                <a:solidFill>
                  <a:srgbClr val="FFC000"/>
                </a:solidFill>
                <a:latin typeface="Arial Narrow" panose="020B0606020202030204" pitchFamily="34" charset="0"/>
              </a:rPr>
              <a:t>aguafuerte</a:t>
            </a:r>
            <a:endParaRPr lang="es-ES" sz="2000" dirty="0">
              <a:latin typeface="Arial Narrow" panose="020B0606020202030204" pitchFamily="34" charset="0"/>
            </a:endParaRPr>
          </a:p>
        </p:txBody>
      </p:sp>
      <p:pic>
        <p:nvPicPr>
          <p:cNvPr id="7" name="Imagen 6"/>
          <p:cNvPicPr>
            <a:picLocks noChangeAspect="1"/>
          </p:cNvPicPr>
          <p:nvPr/>
        </p:nvPicPr>
        <p:blipFill>
          <a:blip r:embed="rId2"/>
          <a:stretch>
            <a:fillRect/>
          </a:stretch>
        </p:blipFill>
        <p:spPr>
          <a:xfrm>
            <a:off x="7202064" y="1953642"/>
            <a:ext cx="2293612" cy="29951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CuadroTexto 7"/>
          <p:cNvSpPr txBox="1"/>
          <p:nvPr/>
        </p:nvSpPr>
        <p:spPr>
          <a:xfrm>
            <a:off x="909018" y="5201305"/>
            <a:ext cx="8586658" cy="923330"/>
          </a:xfrm>
          <a:prstGeom prst="rect">
            <a:avLst/>
          </a:prstGeom>
          <a:noFill/>
        </p:spPr>
        <p:txBody>
          <a:bodyPr wrap="square" rtlCol="0">
            <a:spAutoFit/>
          </a:bodyPr>
          <a:lstStyle/>
          <a:p>
            <a:r>
              <a:rPr lang="es-CL" dirty="0" smtClean="0">
                <a:latin typeface="Arial Narrow" panose="020B0606020202030204" pitchFamily="34" charset="0"/>
              </a:rPr>
              <a:t>Aparece simultáneamente en </a:t>
            </a:r>
            <a:r>
              <a:rPr lang="es-CL" b="1" dirty="0" smtClean="0">
                <a:latin typeface="Arial Narrow" panose="020B0606020202030204" pitchFamily="34" charset="0"/>
              </a:rPr>
              <a:t>Italia y Alemania </a:t>
            </a:r>
            <a:r>
              <a:rPr lang="es-CL" dirty="0" smtClean="0">
                <a:latin typeface="Arial Narrow" panose="020B0606020202030204" pitchFamily="34" charset="0"/>
              </a:rPr>
              <a:t>como una alternativa más rápida y menos laboriosa, no apareció hasta principios del siglo XVI, momento en el que la técnica del buril sobre cobre estaba establecida en </a:t>
            </a:r>
            <a:r>
              <a:rPr lang="es-CL" b="1" dirty="0" smtClean="0">
                <a:latin typeface="Arial Narrow" panose="020B0606020202030204" pitchFamily="34" charset="0"/>
              </a:rPr>
              <a:t>Europa. </a:t>
            </a:r>
            <a:endParaRPr lang="es-ES" dirty="0">
              <a:latin typeface="Arial Narrow" panose="020B0606020202030204" pitchFamily="34" charset="0"/>
            </a:endParaRPr>
          </a:p>
        </p:txBody>
      </p:sp>
      <p:pic>
        <p:nvPicPr>
          <p:cNvPr id="9" name="Imagen 8"/>
          <p:cNvPicPr>
            <a:picLocks noChangeAspect="1"/>
          </p:cNvPicPr>
          <p:nvPr/>
        </p:nvPicPr>
        <p:blipFill>
          <a:blip r:embed="rId3"/>
          <a:stretch>
            <a:fillRect/>
          </a:stretch>
        </p:blipFill>
        <p:spPr>
          <a:xfrm>
            <a:off x="191630" y="2252204"/>
            <a:ext cx="3582216" cy="20149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92146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89113" y="293151"/>
            <a:ext cx="8335617" cy="1415772"/>
          </a:xfrm>
          <a:prstGeom prst="rect">
            <a:avLst/>
          </a:prstGeom>
          <a:noFill/>
        </p:spPr>
        <p:txBody>
          <a:bodyPr wrap="square" rtlCol="0">
            <a:spAutoFit/>
          </a:bodyPr>
          <a:lstStyle/>
          <a:p>
            <a:r>
              <a:rPr lang="es-CL" sz="3200" dirty="0" smtClean="0">
                <a:solidFill>
                  <a:schemeClr val="accent6">
                    <a:lumMod val="50000"/>
                  </a:schemeClr>
                </a:solidFill>
                <a:latin typeface="Brush Script MT" panose="03060802040406070304" pitchFamily="66" charset="0"/>
              </a:rPr>
              <a:t>Alberto Durero (1471-1528).</a:t>
            </a:r>
          </a:p>
          <a:p>
            <a:r>
              <a:rPr lang="es-CL" dirty="0">
                <a:latin typeface="Arial Narrow" panose="020B0606020202030204" pitchFamily="34" charset="0"/>
              </a:rPr>
              <a:t> </a:t>
            </a:r>
            <a:r>
              <a:rPr lang="es-CL" dirty="0" smtClean="0">
                <a:latin typeface="Arial Narrow" panose="020B0606020202030204" pitchFamily="34" charset="0"/>
              </a:rPr>
              <a:t>        </a:t>
            </a:r>
          </a:p>
          <a:p>
            <a:pPr algn="ctr"/>
            <a:r>
              <a:rPr lang="es-CL" dirty="0" smtClean="0">
                <a:latin typeface="Arial Narrow" panose="020B0606020202030204" pitchFamily="34" charset="0"/>
              </a:rPr>
              <a:t>*Fue el artista más ilustre del Renacimientos en el norte de Europa se destacó como orfebre, pintor y grabador.</a:t>
            </a:r>
            <a:endParaRPr lang="es-CL" dirty="0">
              <a:latin typeface="Arial Narrow" panose="020B0606020202030204" pitchFamily="34" charset="0"/>
            </a:endParaRPr>
          </a:p>
        </p:txBody>
      </p:sp>
      <p:pic>
        <p:nvPicPr>
          <p:cNvPr id="6" name="Imagen 5"/>
          <p:cNvPicPr>
            <a:picLocks noChangeAspect="1"/>
          </p:cNvPicPr>
          <p:nvPr/>
        </p:nvPicPr>
        <p:blipFill>
          <a:blip r:embed="rId2"/>
          <a:stretch>
            <a:fillRect/>
          </a:stretch>
        </p:blipFill>
        <p:spPr>
          <a:xfrm>
            <a:off x="1630017" y="2258316"/>
            <a:ext cx="2788755" cy="365668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Imagen 6"/>
          <p:cNvPicPr>
            <a:picLocks noChangeAspect="1"/>
          </p:cNvPicPr>
          <p:nvPr/>
        </p:nvPicPr>
        <p:blipFill>
          <a:blip r:embed="rId3"/>
          <a:stretch>
            <a:fillRect/>
          </a:stretch>
        </p:blipFill>
        <p:spPr>
          <a:xfrm>
            <a:off x="5517873" y="2233869"/>
            <a:ext cx="2857500" cy="37147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887495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solidFill>
                  <a:srgbClr val="FFC000"/>
                </a:solidFill>
                <a:latin typeface="Brush Script MT" panose="03060802040406070304" pitchFamily="66" charset="0"/>
              </a:rPr>
              <a:t>Xilografías: </a:t>
            </a:r>
            <a:r>
              <a:rPr lang="es-CL" dirty="0" smtClean="0">
                <a:solidFill>
                  <a:schemeClr val="tx1"/>
                </a:solidFill>
                <a:latin typeface="Brush Script MT" panose="03060802040406070304" pitchFamily="66" charset="0"/>
              </a:rPr>
              <a:t>La vida de la Virgen y el Caballero.</a:t>
            </a:r>
            <a:endParaRPr lang="es-ES" dirty="0">
              <a:solidFill>
                <a:schemeClr val="tx1"/>
              </a:solidFill>
              <a:latin typeface="Brush Script MT" panose="03060802040406070304" pitchFamily="66" charset="0"/>
            </a:endParaRPr>
          </a:p>
        </p:txBody>
      </p:sp>
      <p:pic>
        <p:nvPicPr>
          <p:cNvPr id="5" name="Imagen 4"/>
          <p:cNvPicPr>
            <a:picLocks noChangeAspect="1"/>
          </p:cNvPicPr>
          <p:nvPr/>
        </p:nvPicPr>
        <p:blipFill>
          <a:blip r:embed="rId2"/>
          <a:stretch>
            <a:fillRect/>
          </a:stretch>
        </p:blipFill>
        <p:spPr>
          <a:xfrm>
            <a:off x="677334" y="1484544"/>
            <a:ext cx="3721411" cy="48796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Imagen 5"/>
          <p:cNvPicPr>
            <a:picLocks noChangeAspect="1"/>
          </p:cNvPicPr>
          <p:nvPr/>
        </p:nvPicPr>
        <p:blipFill>
          <a:blip r:embed="rId3"/>
          <a:stretch>
            <a:fillRect/>
          </a:stretch>
        </p:blipFill>
        <p:spPr>
          <a:xfrm>
            <a:off x="5174736" y="1484544"/>
            <a:ext cx="3647453" cy="48796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63691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1551</TotalTime>
  <Words>1315</Words>
  <Application>Microsoft Office PowerPoint</Application>
  <PresentationFormat>Panorámica</PresentationFormat>
  <Paragraphs>114</Paragraphs>
  <Slides>37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37</vt:i4>
      </vt:variant>
    </vt:vector>
  </HeadingPairs>
  <TitlesOfParts>
    <vt:vector size="44" baseType="lpstr">
      <vt:lpstr>Aharoni</vt:lpstr>
      <vt:lpstr>Arial</vt:lpstr>
      <vt:lpstr>Arial Narrow</vt:lpstr>
      <vt:lpstr>Brush Script MT</vt:lpstr>
      <vt:lpstr>Trebuchet MS</vt:lpstr>
      <vt:lpstr>Wingdings 3</vt:lpstr>
      <vt:lpstr>Faceta</vt:lpstr>
      <vt:lpstr>Presentación de PowerPoint</vt:lpstr>
      <vt:lpstr>Objetivos de aprendizajes </vt:lpstr>
      <vt:lpstr>El Grabado.</vt:lpstr>
      <vt:lpstr>Presentación de PowerPoint</vt:lpstr>
      <vt:lpstr>Presentación de PowerPoint</vt:lpstr>
      <vt:lpstr>Presentación de PowerPoint</vt:lpstr>
      <vt:lpstr>Presentación de PowerPoint</vt:lpstr>
      <vt:lpstr>Presentación de PowerPoint</vt:lpstr>
      <vt:lpstr>Xilografías: La vida de la Virgen y el Caballero.</vt:lpstr>
      <vt:lpstr>Presentación de PowerPoint</vt:lpstr>
      <vt:lpstr>Grabado del siglo XVIII  y  XIX.</vt:lpstr>
      <vt:lpstr>Litografías: Toros de Burdeos IV, Plaza partida y Toro acosado por lo perros.</vt:lpstr>
      <vt:lpstr>Grabados del siglo XX.</vt:lpstr>
      <vt:lpstr>Tendencias Recientes</vt:lpstr>
      <vt:lpstr>Proceso de estampación.</vt:lpstr>
      <vt:lpstr>Presentación de PowerPoint</vt:lpstr>
      <vt:lpstr>Presentación de PowerPoint</vt:lpstr>
      <vt:lpstr>Relieve</vt:lpstr>
      <vt:lpstr>En Hueco</vt:lpstr>
      <vt:lpstr>En Plano</vt:lpstr>
      <vt:lpstr>Técnicas de Grabado</vt:lpstr>
      <vt:lpstr>Presentación de PowerPoint</vt:lpstr>
      <vt:lpstr>Grabado en Relieve</vt:lpstr>
      <vt:lpstr>Grabado en Madera</vt:lpstr>
      <vt:lpstr>Presentación de PowerPoint</vt:lpstr>
      <vt:lpstr>Técnica de Linografías</vt:lpstr>
      <vt:lpstr>Técnica de Linografía</vt:lpstr>
      <vt:lpstr>Linografía</vt:lpstr>
      <vt:lpstr>Grabado en Hueco</vt:lpstr>
      <vt:lpstr>Presentación de PowerPoint</vt:lpstr>
      <vt:lpstr>Presentación de PowerPoint</vt:lpstr>
      <vt:lpstr>Grabado en Plano</vt:lpstr>
      <vt:lpstr>Litografía</vt:lpstr>
      <vt:lpstr>Serigrafía</vt:lpstr>
      <vt:lpstr>La monocopia</vt:lpstr>
      <vt:lpstr>Presentación de PowerPoint</vt:lpstr>
      <vt:lpstr>Actividad: Monocopia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63</cp:revision>
  <dcterms:created xsi:type="dcterms:W3CDTF">2020-05-08T23:46:01Z</dcterms:created>
  <dcterms:modified xsi:type="dcterms:W3CDTF">2020-05-11T22:32:35Z</dcterms:modified>
</cp:coreProperties>
</file>